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76" r:id="rId2"/>
    <p:sldId id="257" r:id="rId3"/>
    <p:sldId id="258" r:id="rId4"/>
    <p:sldId id="277" r:id="rId5"/>
    <p:sldId id="278" r:id="rId6"/>
    <p:sldId id="279" r:id="rId7"/>
    <p:sldId id="259" r:id="rId8"/>
    <p:sldId id="281" r:id="rId9"/>
    <p:sldId id="260" r:id="rId10"/>
    <p:sldId id="261" r:id="rId11"/>
    <p:sldId id="280" r:id="rId12"/>
    <p:sldId id="262" r:id="rId13"/>
    <p:sldId id="263" r:id="rId14"/>
    <p:sldId id="264" r:id="rId15"/>
    <p:sldId id="266" r:id="rId16"/>
    <p:sldId id="265" r:id="rId17"/>
    <p:sldId id="267" r:id="rId18"/>
    <p:sldId id="268" r:id="rId19"/>
    <p:sldId id="269" r:id="rId20"/>
    <p:sldId id="270" r:id="rId21"/>
    <p:sldId id="271" r:id="rId22"/>
    <p:sldId id="272" r:id="rId23"/>
    <p:sldId id="273" r:id="rId24"/>
    <p:sldId id="283" r:id="rId25"/>
    <p:sldId id="274" r:id="rId26"/>
    <p:sldId id="282" r:id="rId27"/>
    <p:sldId id="275"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4" d="100"/>
          <a:sy n="84" d="100"/>
        </p:scale>
        <p:origin x="581"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9/14/2023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9/14/2023</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447800"/>
            <a:ext cx="9067800" cy="3581400"/>
          </a:xfrm>
        </p:spPr>
        <p:txBody>
          <a:bodyPr>
            <a:normAutofit fontScale="90000"/>
          </a:bodyPr>
          <a:lstStyle/>
          <a:p>
            <a:pPr algn="ctr" eaLnBrk="0" hangingPunct="0">
              <a:tabLst>
                <a:tab pos="1485900" algn="l"/>
              </a:tabLst>
              <a:defRPr/>
            </a:pPr>
            <a:r>
              <a:rPr lang="en-US" sz="3200" dirty="0">
                <a:latin typeface="Palatino Linotype" pitchFamily="18" charset="0"/>
              </a:rPr>
              <a:t>UNIVERSITY OF KRAGUJEVAC</a:t>
            </a:r>
            <a:br>
              <a:rPr lang="en-US" sz="3200" dirty="0">
                <a:latin typeface="Palatino Linotype" pitchFamily="18" charset="0"/>
              </a:rPr>
            </a:br>
            <a:r>
              <a:rPr lang="en-US" sz="3200" dirty="0">
                <a:latin typeface="Palatino Linotype" pitchFamily="18" charset="0"/>
              </a:rPr>
              <a:t>FACULTY OF MEDICAL </a:t>
            </a:r>
            <a:r>
              <a:rPr lang="en-US" sz="3200" dirty="0" smtClean="0">
                <a:latin typeface="Palatino Linotype" pitchFamily="18" charset="0"/>
              </a:rPr>
              <a:t>SCIENCES</a:t>
            </a:r>
            <a:r>
              <a:rPr lang="sr-Latn-RS" sz="3200" dirty="0">
                <a:latin typeface="Palatino Linotype" pitchFamily="18" charset="0"/>
              </a:rPr>
              <a:t/>
            </a:r>
            <a:br>
              <a:rPr lang="sr-Latn-RS" sz="3200" dirty="0">
                <a:latin typeface="Palatino Linotype" pitchFamily="18" charset="0"/>
              </a:rPr>
            </a:br>
            <a:r>
              <a:rPr lang="sr-Latn-RS" sz="3200" dirty="0">
                <a:latin typeface="Palatino Linotype" pitchFamily="18" charset="0"/>
              </a:rPr>
              <a:t/>
            </a:r>
            <a:br>
              <a:rPr lang="sr-Latn-RS" sz="3200" dirty="0">
                <a:latin typeface="Palatino Linotype" pitchFamily="18" charset="0"/>
              </a:rPr>
            </a:br>
            <a:r>
              <a:rPr lang="sr-Latn-RS" sz="3200" dirty="0">
                <a:latin typeface="Palatino Linotype" pitchFamily="18" charset="0"/>
              </a:rPr>
              <a:t/>
            </a:r>
            <a:br>
              <a:rPr lang="sr-Latn-RS" sz="3200" dirty="0">
                <a:latin typeface="Palatino Linotype" pitchFamily="18" charset="0"/>
              </a:rPr>
            </a:br>
            <a:r>
              <a:rPr lang="sr-Cyrl-RS" sz="3200" dirty="0">
                <a:solidFill>
                  <a:schemeClr val="bg1">
                    <a:lumMod val="50000"/>
                  </a:schemeClr>
                </a:solidFill>
                <a:latin typeface="Palatino Linotype" pitchFamily="18" charset="0"/>
                <a:cs typeface="Arial" pitchFamily="34" charset="0"/>
              </a:rPr>
              <a:t/>
            </a:r>
            <a:br>
              <a:rPr lang="sr-Cyrl-RS" sz="3200" dirty="0">
                <a:solidFill>
                  <a:schemeClr val="bg1">
                    <a:lumMod val="50000"/>
                  </a:schemeClr>
                </a:solidFill>
                <a:latin typeface="Palatino Linotype" pitchFamily="18" charset="0"/>
                <a:cs typeface="Arial" pitchFamily="34" charset="0"/>
              </a:rPr>
            </a:br>
            <a:r>
              <a:rPr lang="en-US" sz="3200" b="1" dirty="0">
                <a:solidFill>
                  <a:schemeClr val="tx1"/>
                </a:solidFill>
                <a:latin typeface="Palatino Linotype" pitchFamily="18" charset="0"/>
                <a:cs typeface="Arial" pitchFamily="34" charset="0"/>
              </a:rPr>
              <a:t>INTRODUCTION TO CLINICAL PRACTICE</a:t>
            </a:r>
            <a:br>
              <a:rPr lang="en-US" sz="3200" b="1" dirty="0">
                <a:solidFill>
                  <a:schemeClr val="tx1"/>
                </a:solidFill>
                <a:latin typeface="Palatino Linotype" pitchFamily="18" charset="0"/>
                <a:cs typeface="Arial" pitchFamily="34" charset="0"/>
              </a:rPr>
            </a:br>
            <a:r>
              <a:rPr lang="x-none" sz="3600" b="1" dirty="0">
                <a:solidFill>
                  <a:schemeClr val="tx1"/>
                </a:solidFill>
                <a:latin typeface="Palatino Linotype" pitchFamily="18" charset="0"/>
                <a:cs typeface="Arial" pitchFamily="34" charset="0"/>
              </a:rPr>
              <a:t/>
            </a:r>
            <a:br>
              <a:rPr lang="x-none" sz="3600" b="1" dirty="0">
                <a:solidFill>
                  <a:schemeClr val="tx1"/>
                </a:solidFill>
                <a:latin typeface="Palatino Linotype" pitchFamily="18" charset="0"/>
                <a:cs typeface="Arial" pitchFamily="34" charset="0"/>
              </a:rPr>
            </a:br>
            <a:r>
              <a:rPr lang="ru-RU" sz="3200" b="1" dirty="0">
                <a:latin typeface="Palatino Linotype" pitchFamily="18" charset="0"/>
                <a:cs typeface="Arial" pitchFamily="34" charset="0"/>
              </a:rPr>
              <a:t> </a:t>
            </a:r>
            <a:r>
              <a:rPr lang="sr-Latn-RS" sz="3200" b="1" dirty="0">
                <a:latin typeface="Palatino Linotype" pitchFamily="18" charset="0"/>
                <a:cs typeface="Arial" pitchFamily="34" charset="0"/>
              </a:rPr>
              <a:t>The </a:t>
            </a:r>
            <a:r>
              <a:rPr lang="sr-Latn-RS" sz="3200" b="1" dirty="0" smtClean="0">
                <a:latin typeface="Palatino Linotype" pitchFamily="18" charset="0"/>
                <a:cs typeface="Arial" pitchFamily="34" charset="0"/>
              </a:rPr>
              <a:t>type and </a:t>
            </a:r>
            <a:r>
              <a:rPr lang="sr-Latn-RS" sz="3200" b="1" dirty="0" smtClean="0">
                <a:latin typeface="Palatino Linotype" pitchFamily="18" charset="0"/>
                <a:cs typeface="Arial" pitchFamily="34" charset="0"/>
              </a:rPr>
              <a:t>organisation </a:t>
            </a:r>
            <a:r>
              <a:rPr lang="sr-Latn-RS" sz="3200" b="1" dirty="0" smtClean="0">
                <a:latin typeface="Palatino Linotype" pitchFamily="18" charset="0"/>
                <a:cs typeface="Arial" pitchFamily="34" charset="0"/>
              </a:rPr>
              <a:t>of medical care</a:t>
            </a:r>
            <a:endParaRPr lang="x-none" sz="2000" b="1" dirty="0">
              <a:latin typeface="Palatino Linotype" pitchFamily="18" charset="0"/>
            </a:endParaRPr>
          </a:p>
        </p:txBody>
      </p:sp>
      <p:sp>
        <p:nvSpPr>
          <p:cNvPr id="3" name="Subtitle 2"/>
          <p:cNvSpPr>
            <a:spLocks noGrp="1"/>
          </p:cNvSpPr>
          <p:nvPr>
            <p:ph type="subTitle" idx="1"/>
          </p:nvPr>
        </p:nvSpPr>
        <p:spPr>
          <a:xfrm>
            <a:off x="2819400" y="6019800"/>
            <a:ext cx="6400800" cy="381000"/>
          </a:xfrm>
        </p:spPr>
        <p:txBody>
          <a:bodyPr>
            <a:noAutofit/>
          </a:bodyPr>
          <a:lstStyle/>
          <a:p>
            <a:pPr algn="ctr"/>
            <a:r>
              <a:rPr lang="en-US" sz="2000" dirty="0">
                <a:solidFill>
                  <a:schemeClr val="tx1"/>
                </a:solidFill>
                <a:latin typeface="Palatino Linotype" pitchFamily="18" charset="0"/>
              </a:rPr>
              <a:t>Asst. </a:t>
            </a:r>
            <a:r>
              <a:rPr lang="sr-Latn-RS" sz="2000" dirty="0" smtClean="0">
                <a:solidFill>
                  <a:schemeClr val="tx1"/>
                </a:solidFill>
                <a:latin typeface="Palatino Linotype" pitchFamily="18" charset="0"/>
              </a:rPr>
              <a:t>p</a:t>
            </a:r>
            <a:r>
              <a:rPr lang="en-US" sz="2000" dirty="0" err="1" smtClean="0">
                <a:solidFill>
                  <a:schemeClr val="tx1"/>
                </a:solidFill>
                <a:latin typeface="Palatino Linotype" pitchFamily="18" charset="0"/>
              </a:rPr>
              <a:t>rof</a:t>
            </a:r>
            <a:r>
              <a:rPr lang="en-US" sz="2000" dirty="0">
                <a:solidFill>
                  <a:schemeClr val="tx1"/>
                </a:solidFill>
                <a:latin typeface="Palatino Linotype" pitchFamily="18" charset="0"/>
              </a:rPr>
              <a:t>. Rada Vucic</a:t>
            </a:r>
          </a:p>
        </p:txBody>
      </p:sp>
      <p:pic>
        <p:nvPicPr>
          <p:cNvPr id="5" name="Picture 3"/>
          <p:cNvPicPr>
            <a:picLocks noChangeAspect="1" noChangeArrowheads="1"/>
          </p:cNvPicPr>
          <p:nvPr/>
        </p:nvPicPr>
        <p:blipFill>
          <a:blip r:embed="rId2" cstate="print"/>
          <a:srcRect/>
          <a:stretch>
            <a:fillRect/>
          </a:stretch>
        </p:blipFill>
        <p:spPr bwMode="auto">
          <a:xfrm>
            <a:off x="2362201" y="76200"/>
            <a:ext cx="923925" cy="1333500"/>
          </a:xfrm>
          <a:prstGeom prst="rect">
            <a:avLst/>
          </a:prstGeom>
          <a:noFill/>
          <a:ln w="9525">
            <a:noFill/>
            <a:miter lim="800000"/>
            <a:headEnd/>
            <a:tailEnd/>
          </a:ln>
          <a:effectLst/>
        </p:spPr>
      </p:pic>
      <p:pic>
        <p:nvPicPr>
          <p:cNvPr id="7" name="Picture 4"/>
          <p:cNvPicPr>
            <a:picLocks noChangeAspect="1" noChangeArrowheads="1"/>
          </p:cNvPicPr>
          <p:nvPr/>
        </p:nvPicPr>
        <p:blipFill>
          <a:blip r:embed="rId3" cstate="print"/>
          <a:srcRect/>
          <a:stretch>
            <a:fillRect/>
          </a:stretch>
        </p:blipFill>
        <p:spPr bwMode="auto">
          <a:xfrm>
            <a:off x="8915400" y="152400"/>
            <a:ext cx="857250" cy="1219200"/>
          </a:xfrm>
          <a:prstGeom prst="rect">
            <a:avLst/>
          </a:prstGeom>
          <a:noFill/>
          <a:ln w="9525">
            <a:noFill/>
            <a:miter lim="800000"/>
            <a:headEnd/>
            <a:tailEnd/>
          </a:ln>
          <a:effectLst/>
        </p:spPr>
      </p:pic>
    </p:spTree>
    <p:extLst>
      <p:ext uri="{BB962C8B-B14F-4D97-AF65-F5344CB8AC3E}">
        <p14:creationId xmlns:p14="http://schemas.microsoft.com/office/powerpoint/2010/main" val="25057624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General care and self-care</a:t>
            </a:r>
            <a:endParaRPr lang="sr-Latn-RS" b="1" dirty="0"/>
          </a:p>
        </p:txBody>
      </p:sp>
      <p:sp>
        <p:nvSpPr>
          <p:cNvPr id="3" name="Content Placeholder 2"/>
          <p:cNvSpPr>
            <a:spLocks noGrp="1"/>
          </p:cNvSpPr>
          <p:nvPr>
            <p:ph idx="1"/>
          </p:nvPr>
        </p:nvSpPr>
        <p:spPr>
          <a:xfrm>
            <a:off x="2589212" y="2133600"/>
            <a:ext cx="4945444" cy="3777622"/>
          </a:xfrm>
        </p:spPr>
        <p:txBody>
          <a:bodyPr>
            <a:normAutofit/>
          </a:bodyPr>
          <a:lstStyle/>
          <a:p>
            <a:r>
              <a:rPr lang="en-US" dirty="0"/>
              <a:t>They represent the first level of progressive care and involve patient care for up to one hour during 24 hours and refer to diagnostic, therapeutic, specific medical procedures, monitoring of hygiene, nutrition, health education, etc</a:t>
            </a:r>
            <a:r>
              <a:rPr lang="en-US" dirty="0" smtClean="0"/>
              <a:t>.</a:t>
            </a:r>
            <a:endParaRPr lang="sr-Latn-RS" dirty="0" smtClean="0"/>
          </a:p>
          <a:p>
            <a:r>
              <a:rPr lang="en-US" dirty="0" smtClean="0"/>
              <a:t>Self-care </a:t>
            </a:r>
            <a:r>
              <a:rPr lang="en-US" dirty="0"/>
              <a:t>is everything that a person does for himself with the aim of achieving and preserving health, prevention or treatment. </a:t>
            </a:r>
            <a:endParaRPr lang="sr-Latn-RS" dirty="0" smtClean="0"/>
          </a:p>
        </p:txBody>
      </p:sp>
      <p:pic>
        <p:nvPicPr>
          <p:cNvPr id="4" name="Picture 3"/>
          <p:cNvPicPr>
            <a:picLocks noChangeAspect="1"/>
          </p:cNvPicPr>
          <p:nvPr/>
        </p:nvPicPr>
        <p:blipFill rotWithShape="1">
          <a:blip r:embed="rId2"/>
          <a:srcRect l="60820" t="46288" r="17580" b="15312"/>
          <a:stretch/>
        </p:blipFill>
        <p:spPr>
          <a:xfrm>
            <a:off x="7909559" y="2024072"/>
            <a:ext cx="3983535" cy="398353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5326373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General care and self-care</a:t>
            </a:r>
            <a:endParaRPr lang="sr-Latn-RS" b="1" dirty="0"/>
          </a:p>
        </p:txBody>
      </p:sp>
      <p:sp>
        <p:nvSpPr>
          <p:cNvPr id="3" name="Content Placeholder 2"/>
          <p:cNvSpPr>
            <a:spLocks noGrp="1"/>
          </p:cNvSpPr>
          <p:nvPr>
            <p:ph idx="1"/>
          </p:nvPr>
        </p:nvSpPr>
        <p:spPr/>
        <p:txBody>
          <a:bodyPr>
            <a:normAutofit/>
          </a:bodyPr>
          <a:lstStyle/>
          <a:p>
            <a:r>
              <a:rPr lang="en-US" dirty="0" smtClean="0"/>
              <a:t>For </a:t>
            </a:r>
            <a:r>
              <a:rPr lang="en-US" dirty="0"/>
              <a:t>any self-care technique, a maximum of 7 minutes should be allocated and the share of the medical worker consists in assessing the resident's ability to take care of </a:t>
            </a:r>
            <a:r>
              <a:rPr lang="en-US" dirty="0" smtClean="0"/>
              <a:t>himself</a:t>
            </a:r>
            <a:endParaRPr lang="sr-Latn-RS" dirty="0" smtClean="0"/>
          </a:p>
          <a:p>
            <a:r>
              <a:rPr lang="en-US" dirty="0" smtClean="0"/>
              <a:t>Training </a:t>
            </a:r>
            <a:r>
              <a:rPr lang="en-US" dirty="0"/>
              <a:t>a patient for self-care, including supervision, requires about 20 minutes of engagement and one nurse cares for 35 to 40 patients</a:t>
            </a:r>
            <a:r>
              <a:rPr lang="en-US" dirty="0" smtClean="0"/>
              <a:t>.</a:t>
            </a:r>
            <a:endParaRPr lang="sr-Latn-RS" dirty="0" smtClean="0"/>
          </a:p>
          <a:p>
            <a:r>
              <a:rPr lang="en-US" dirty="0" smtClean="0"/>
              <a:t>General </a:t>
            </a:r>
            <a:r>
              <a:rPr lang="en-US" dirty="0"/>
              <a:t>care requires 1 hour of nursing work for 1 patient, so one nurse cares for 16 to 20 patients, depending on the nature of the illness or type of injury</a:t>
            </a:r>
            <a:endParaRPr lang="sr-Cyrl-RS" dirty="0" smtClean="0"/>
          </a:p>
        </p:txBody>
      </p:sp>
    </p:spTree>
    <p:extLst>
      <p:ext uri="{BB962C8B-B14F-4D97-AF65-F5344CB8AC3E}">
        <p14:creationId xmlns:p14="http://schemas.microsoft.com/office/powerpoint/2010/main" val="34288833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General care and self-care</a:t>
            </a:r>
            <a:endParaRPr lang="sr-Latn-RS" b="1" dirty="0"/>
          </a:p>
        </p:txBody>
      </p:sp>
      <p:sp>
        <p:nvSpPr>
          <p:cNvPr id="3" name="Content Placeholder 2"/>
          <p:cNvSpPr>
            <a:spLocks noGrp="1"/>
          </p:cNvSpPr>
          <p:nvPr>
            <p:ph idx="1"/>
          </p:nvPr>
        </p:nvSpPr>
        <p:spPr>
          <a:xfrm>
            <a:off x="2058860" y="3080378"/>
            <a:ext cx="8915400" cy="3777622"/>
          </a:xfrm>
        </p:spPr>
        <p:txBody>
          <a:bodyPr>
            <a:normAutofit/>
          </a:bodyPr>
          <a:lstStyle/>
          <a:p>
            <a:r>
              <a:rPr lang="en-US" dirty="0"/>
              <a:t>General care includes a patient who</a:t>
            </a:r>
            <a:r>
              <a:rPr lang="en-US" dirty="0" smtClean="0"/>
              <a:t>:</a:t>
            </a:r>
            <a:endParaRPr lang="sr-Latn-RS" dirty="0" smtClean="0"/>
          </a:p>
          <a:p>
            <a:pPr lvl="1"/>
            <a:r>
              <a:rPr lang="en-US" dirty="0" smtClean="0"/>
              <a:t>He </a:t>
            </a:r>
            <a:r>
              <a:rPr lang="en-US" dirty="0"/>
              <a:t>has preserved </a:t>
            </a:r>
            <a:r>
              <a:rPr lang="en-US" dirty="0" smtClean="0"/>
              <a:t>consciousness</a:t>
            </a:r>
            <a:endParaRPr lang="sr-Latn-RS" dirty="0" smtClean="0"/>
          </a:p>
          <a:p>
            <a:pPr lvl="1"/>
            <a:r>
              <a:rPr lang="en-US" dirty="0" smtClean="0"/>
              <a:t>It </a:t>
            </a:r>
            <a:r>
              <a:rPr lang="en-US" dirty="0"/>
              <a:t>is oriented in time and </a:t>
            </a:r>
            <a:r>
              <a:rPr lang="en-US" dirty="0" smtClean="0"/>
              <a:t>space</a:t>
            </a:r>
            <a:endParaRPr lang="sr-Latn-RS" dirty="0" smtClean="0"/>
          </a:p>
          <a:p>
            <a:pPr lvl="1"/>
            <a:r>
              <a:rPr lang="en-US" dirty="0" smtClean="0"/>
              <a:t>His </a:t>
            </a:r>
            <a:r>
              <a:rPr lang="en-US" dirty="0"/>
              <a:t>vital signs are monitored every 12 </a:t>
            </a:r>
            <a:r>
              <a:rPr lang="en-US" dirty="0" smtClean="0"/>
              <a:t>hours</a:t>
            </a:r>
            <a:endParaRPr lang="sr-Latn-RS" dirty="0" smtClean="0"/>
          </a:p>
          <a:p>
            <a:pPr lvl="1"/>
            <a:r>
              <a:rPr lang="en-US" dirty="0" smtClean="0"/>
              <a:t>He's </a:t>
            </a:r>
            <a:r>
              <a:rPr lang="en-US" dirty="0"/>
              <a:t>not bleeding, he's mobile, he's feeding himself, he's not </a:t>
            </a:r>
            <a:r>
              <a:rPr lang="en-US" dirty="0" smtClean="0"/>
              <a:t>vomiting</a:t>
            </a:r>
            <a:endParaRPr lang="sr-Latn-RS" dirty="0" smtClean="0"/>
          </a:p>
          <a:p>
            <a:pPr lvl="1"/>
            <a:r>
              <a:rPr lang="en-US" dirty="0" smtClean="0"/>
              <a:t>He </a:t>
            </a:r>
            <a:r>
              <a:rPr lang="en-US" dirty="0"/>
              <a:t>does his own personal hygiene and physiological </a:t>
            </a:r>
            <a:r>
              <a:rPr lang="en-US" dirty="0" smtClean="0"/>
              <a:t>needs</a:t>
            </a:r>
            <a:endParaRPr lang="sr-Latn-RS" dirty="0" smtClean="0"/>
          </a:p>
          <a:p>
            <a:pPr lvl="1"/>
            <a:r>
              <a:rPr lang="en-US" dirty="0" smtClean="0"/>
              <a:t>It </a:t>
            </a:r>
            <a:r>
              <a:rPr lang="en-US" dirty="0"/>
              <a:t>does not depend on other people's help to a greater </a:t>
            </a:r>
            <a:r>
              <a:rPr lang="en-US" dirty="0" smtClean="0"/>
              <a:t>extent</a:t>
            </a:r>
            <a:endParaRPr lang="sr-Latn-RS" dirty="0" smtClean="0"/>
          </a:p>
          <a:p>
            <a:pPr lvl="1"/>
            <a:r>
              <a:rPr lang="en-US" dirty="0" smtClean="0"/>
              <a:t>He </a:t>
            </a:r>
            <a:r>
              <a:rPr lang="en-US" dirty="0"/>
              <a:t>is passively mobile, gets up with the help of his sister, goes to the bathroom</a:t>
            </a:r>
            <a:endParaRPr lang="sr-Cyrl-RS" dirty="0" smtClean="0"/>
          </a:p>
        </p:txBody>
      </p:sp>
      <p:pic>
        <p:nvPicPr>
          <p:cNvPr id="4" name="Picture 3"/>
          <p:cNvPicPr>
            <a:picLocks noChangeAspect="1"/>
          </p:cNvPicPr>
          <p:nvPr/>
        </p:nvPicPr>
        <p:blipFill rotWithShape="1">
          <a:blip r:embed="rId2"/>
          <a:srcRect l="64243" t="54908" r="21469" b="24492"/>
          <a:stretch/>
        </p:blipFill>
        <p:spPr>
          <a:xfrm>
            <a:off x="7708391" y="1264555"/>
            <a:ext cx="3986785" cy="3233374"/>
          </a:xfrm>
          <a:prstGeom prst="rect">
            <a:avLst/>
          </a:prstGeom>
        </p:spPr>
      </p:pic>
    </p:spTree>
    <p:extLst>
      <p:ext uri="{BB962C8B-B14F-4D97-AF65-F5344CB8AC3E}">
        <p14:creationId xmlns:p14="http://schemas.microsoft.com/office/powerpoint/2010/main" val="687797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Semi-intensive care</a:t>
            </a:r>
            <a:endParaRPr lang="sr-Latn-RS" b="1" dirty="0"/>
          </a:p>
        </p:txBody>
      </p:sp>
      <p:sp>
        <p:nvSpPr>
          <p:cNvPr id="3" name="Content Placeholder 2"/>
          <p:cNvSpPr>
            <a:spLocks noGrp="1"/>
          </p:cNvSpPr>
          <p:nvPr>
            <p:ph idx="1"/>
          </p:nvPr>
        </p:nvSpPr>
        <p:spPr>
          <a:xfrm>
            <a:off x="1921700" y="1575816"/>
            <a:ext cx="8915400" cy="3777622"/>
          </a:xfrm>
        </p:spPr>
        <p:txBody>
          <a:bodyPr>
            <a:normAutofit/>
          </a:bodyPr>
          <a:lstStyle/>
          <a:p>
            <a:r>
              <a:rPr lang="en-US" dirty="0"/>
              <a:t>Semi-intensive care or the second level of progressive care foresees 3 hours of nursing work for one patient (2 nurses care for 8 to 10 patients) and includes persons</a:t>
            </a:r>
            <a:r>
              <a:rPr lang="en-US" dirty="0" smtClean="0"/>
              <a:t>:</a:t>
            </a:r>
            <a:endParaRPr lang="sr-Latn-RS" dirty="0" smtClean="0"/>
          </a:p>
          <a:p>
            <a:pPr lvl="1"/>
            <a:r>
              <a:rPr lang="en-US" dirty="0" smtClean="0"/>
              <a:t>Which </a:t>
            </a:r>
            <a:r>
              <a:rPr lang="en-US" dirty="0"/>
              <a:t>do not have a clearly preserved state of </a:t>
            </a:r>
            <a:r>
              <a:rPr lang="en-US" dirty="0" smtClean="0"/>
              <a:t>consciousness</a:t>
            </a:r>
            <a:endParaRPr lang="sr-Latn-RS" dirty="0" smtClean="0"/>
          </a:p>
          <a:p>
            <a:pPr lvl="1"/>
            <a:r>
              <a:rPr lang="en-US" dirty="0" smtClean="0"/>
              <a:t>In </a:t>
            </a:r>
            <a:r>
              <a:rPr lang="en-US" dirty="0"/>
              <a:t>which vital signs are monitored for 3-6 </a:t>
            </a:r>
            <a:r>
              <a:rPr lang="en-US" dirty="0" smtClean="0"/>
              <a:t>hours</a:t>
            </a:r>
            <a:endParaRPr lang="sr-Latn-RS" dirty="0" smtClean="0"/>
          </a:p>
          <a:p>
            <a:pPr lvl="1"/>
            <a:r>
              <a:rPr lang="en-US" dirty="0" smtClean="0"/>
              <a:t>In </a:t>
            </a:r>
            <a:r>
              <a:rPr lang="en-US" dirty="0"/>
              <a:t>whom the bleeding is under control, but monitoring is </a:t>
            </a:r>
            <a:r>
              <a:rPr lang="en-US" dirty="0" smtClean="0"/>
              <a:t>necessary</a:t>
            </a:r>
            <a:endParaRPr lang="sr-Latn-RS" dirty="0" smtClean="0"/>
          </a:p>
          <a:p>
            <a:pPr lvl="1"/>
            <a:r>
              <a:rPr lang="en-US" dirty="0" smtClean="0"/>
              <a:t>Which </a:t>
            </a:r>
            <a:r>
              <a:rPr lang="en-US" dirty="0"/>
              <a:t>has limited mobility and requires assistance with </a:t>
            </a:r>
            <a:r>
              <a:rPr lang="en-US" dirty="0" smtClean="0"/>
              <a:t>feeding</a:t>
            </a:r>
            <a:endParaRPr lang="sr-Latn-RS" dirty="0" smtClean="0"/>
          </a:p>
          <a:p>
            <a:pPr lvl="1"/>
            <a:r>
              <a:rPr lang="en-US" dirty="0" smtClean="0"/>
              <a:t>In </a:t>
            </a:r>
            <a:r>
              <a:rPr lang="en-US" dirty="0"/>
              <a:t>which there is a disorder of the respiratory </a:t>
            </a:r>
            <a:r>
              <a:rPr lang="en-US" dirty="0" smtClean="0"/>
              <a:t>function</a:t>
            </a:r>
            <a:endParaRPr lang="sr-Latn-RS" dirty="0" smtClean="0"/>
          </a:p>
          <a:p>
            <a:pPr lvl="1"/>
            <a:r>
              <a:rPr lang="en-US" dirty="0" smtClean="0"/>
              <a:t>Who </a:t>
            </a:r>
            <a:r>
              <a:rPr lang="en-US" dirty="0"/>
              <a:t>needs help from another </a:t>
            </a:r>
            <a:r>
              <a:rPr lang="en-US" dirty="0" smtClean="0"/>
              <a:t>person</a:t>
            </a:r>
            <a:endParaRPr lang="sr-Latn-RS" dirty="0" smtClean="0"/>
          </a:p>
        </p:txBody>
      </p:sp>
      <p:pic>
        <p:nvPicPr>
          <p:cNvPr id="4" name="Picture 3"/>
          <p:cNvPicPr>
            <a:picLocks noChangeAspect="1"/>
          </p:cNvPicPr>
          <p:nvPr/>
        </p:nvPicPr>
        <p:blipFill rotWithShape="1">
          <a:blip r:embed="rId2"/>
          <a:srcRect l="1925" t="40157" r="81875" b="39843"/>
          <a:stretch/>
        </p:blipFill>
        <p:spPr>
          <a:xfrm>
            <a:off x="8241792" y="4114800"/>
            <a:ext cx="3950208" cy="2743200"/>
          </a:xfrm>
          <a:prstGeom prst="rect">
            <a:avLst/>
          </a:prstGeom>
        </p:spPr>
      </p:pic>
    </p:spTree>
    <p:extLst>
      <p:ext uri="{BB962C8B-B14F-4D97-AF65-F5344CB8AC3E}">
        <p14:creationId xmlns:p14="http://schemas.microsoft.com/office/powerpoint/2010/main" val="36520616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46621" y="93758"/>
            <a:ext cx="8911687" cy="1280890"/>
          </a:xfrm>
        </p:spPr>
        <p:txBody>
          <a:bodyPr/>
          <a:lstStyle/>
          <a:p>
            <a:r>
              <a:rPr lang="en-US" b="1" dirty="0"/>
              <a:t>Intensive care</a:t>
            </a:r>
            <a:endParaRPr lang="sr-Latn-RS" b="1" dirty="0"/>
          </a:p>
        </p:txBody>
      </p:sp>
      <p:sp>
        <p:nvSpPr>
          <p:cNvPr id="3" name="Content Placeholder 2"/>
          <p:cNvSpPr>
            <a:spLocks noGrp="1"/>
          </p:cNvSpPr>
          <p:nvPr>
            <p:ph idx="1"/>
          </p:nvPr>
        </p:nvSpPr>
        <p:spPr>
          <a:xfrm>
            <a:off x="1669845" y="950689"/>
            <a:ext cx="10522155" cy="3164111"/>
          </a:xfrm>
        </p:spPr>
        <p:txBody>
          <a:bodyPr>
            <a:normAutofit/>
          </a:bodyPr>
          <a:lstStyle/>
          <a:p>
            <a:r>
              <a:rPr lang="en-US" dirty="0"/>
              <a:t>Intensive care is a set of medical procedures or the </a:t>
            </a:r>
            <a:r>
              <a:rPr lang="sr-Latn-RS" dirty="0"/>
              <a:t>3</a:t>
            </a:r>
            <a:r>
              <a:rPr lang="en-US" dirty="0" err="1" smtClean="0"/>
              <a:t>rd</a:t>
            </a:r>
            <a:r>
              <a:rPr lang="en-US" dirty="0"/>
              <a:t>, </a:t>
            </a:r>
            <a:r>
              <a:rPr lang="sr-Latn-RS" dirty="0"/>
              <a:t>4</a:t>
            </a:r>
            <a:r>
              <a:rPr lang="en-US" baseline="30000" dirty="0" err="1" smtClean="0"/>
              <a:t>th</a:t>
            </a:r>
            <a:r>
              <a:rPr lang="sr-Latn-RS" dirty="0"/>
              <a:t>,</a:t>
            </a:r>
            <a:r>
              <a:rPr lang="en-US" dirty="0" smtClean="0"/>
              <a:t> </a:t>
            </a:r>
            <a:r>
              <a:rPr lang="sr-Latn-RS" dirty="0"/>
              <a:t>5</a:t>
            </a:r>
            <a:r>
              <a:rPr lang="en-US" dirty="0" err="1" smtClean="0"/>
              <a:t>th</a:t>
            </a:r>
            <a:r>
              <a:rPr lang="en-US" dirty="0" smtClean="0"/>
              <a:t> </a:t>
            </a:r>
            <a:r>
              <a:rPr lang="en-US" dirty="0"/>
              <a:t>level of health care, which is carried out on the patient </a:t>
            </a:r>
            <a:r>
              <a:rPr lang="en-US" dirty="0" smtClean="0"/>
              <a:t>after</a:t>
            </a:r>
            <a:r>
              <a:rPr lang="sr-Latn-RS" smtClean="0"/>
              <a:t>:</a:t>
            </a:r>
            <a:endParaRPr lang="sr-Latn-RS" dirty="0" smtClean="0"/>
          </a:p>
          <a:p>
            <a:pPr lvl="1"/>
            <a:r>
              <a:rPr lang="en-US" dirty="0" smtClean="0"/>
              <a:t>resuscitation </a:t>
            </a:r>
            <a:r>
              <a:rPr lang="en-US" dirty="0"/>
              <a:t>has been </a:t>
            </a:r>
            <a:r>
              <a:rPr lang="en-US" dirty="0" smtClean="0"/>
              <a:t>completed</a:t>
            </a:r>
            <a:endParaRPr lang="sr-Latn-RS" dirty="0" smtClean="0"/>
          </a:p>
          <a:p>
            <a:pPr lvl="1"/>
            <a:r>
              <a:rPr lang="en-US" dirty="0" smtClean="0"/>
              <a:t>re-establishment </a:t>
            </a:r>
            <a:r>
              <a:rPr lang="en-US" dirty="0"/>
              <a:t>of </a:t>
            </a:r>
            <a:r>
              <a:rPr lang="en-US" dirty="0" smtClean="0"/>
              <a:t>circulation</a:t>
            </a:r>
            <a:endParaRPr lang="sr-Latn-RS" dirty="0" smtClean="0"/>
          </a:p>
          <a:p>
            <a:pPr lvl="1"/>
            <a:r>
              <a:rPr lang="en-US" dirty="0" smtClean="0"/>
              <a:t>cardiac arrest</a:t>
            </a:r>
            <a:endParaRPr lang="sr-Latn-RS" dirty="0" smtClean="0"/>
          </a:p>
          <a:p>
            <a:pPr lvl="1"/>
            <a:r>
              <a:rPr lang="en-US" dirty="0" smtClean="0"/>
              <a:t>severe trauma</a:t>
            </a:r>
            <a:endParaRPr lang="sr-Latn-RS" dirty="0" smtClean="0"/>
          </a:p>
          <a:p>
            <a:pPr lvl="1"/>
            <a:r>
              <a:rPr lang="en-US" dirty="0" smtClean="0"/>
              <a:t>more </a:t>
            </a:r>
            <a:r>
              <a:rPr lang="en-US" dirty="0"/>
              <a:t>extensive surgery </a:t>
            </a:r>
            <a:endParaRPr lang="sr-Latn-RS" dirty="0" smtClean="0"/>
          </a:p>
          <a:p>
            <a:pPr lvl="1"/>
            <a:r>
              <a:rPr lang="en-US" dirty="0" smtClean="0"/>
              <a:t>and </a:t>
            </a:r>
            <a:r>
              <a:rPr lang="en-US" dirty="0"/>
              <a:t>the unconscious state of the patient, on specially equipped departments - within hospital departments and clinics for emergency </a:t>
            </a:r>
            <a:r>
              <a:rPr lang="en-US" dirty="0" smtClean="0"/>
              <a:t>medicine</a:t>
            </a:r>
            <a:endParaRPr lang="sr-Latn-RS" dirty="0" smtClean="0"/>
          </a:p>
          <a:p>
            <a:pPr marL="0" indent="0">
              <a:buNone/>
            </a:pPr>
            <a:endParaRPr lang="sr-Cyrl-RS" dirty="0" smtClean="0"/>
          </a:p>
        </p:txBody>
      </p:sp>
      <p:pic>
        <p:nvPicPr>
          <p:cNvPr id="5" name="Picture 4"/>
          <p:cNvPicPr>
            <a:picLocks noChangeAspect="1"/>
          </p:cNvPicPr>
          <p:nvPr/>
        </p:nvPicPr>
        <p:blipFill rotWithShape="1">
          <a:blip r:embed="rId2"/>
          <a:srcRect l="76081" t="33741" r="3557" b="49659"/>
          <a:stretch/>
        </p:blipFill>
        <p:spPr>
          <a:xfrm>
            <a:off x="4262169" y="4114800"/>
            <a:ext cx="5982159" cy="2743200"/>
          </a:xfrm>
          <a:prstGeom prst="rect">
            <a:avLst/>
          </a:prstGeom>
        </p:spPr>
      </p:pic>
    </p:spTree>
    <p:extLst>
      <p:ext uri="{BB962C8B-B14F-4D97-AF65-F5344CB8AC3E}">
        <p14:creationId xmlns:p14="http://schemas.microsoft.com/office/powerpoint/2010/main" val="47946091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Intensive care</a:t>
            </a:r>
            <a:endParaRPr lang="sr-Latn-RS" b="1" dirty="0"/>
          </a:p>
        </p:txBody>
      </p:sp>
      <p:sp>
        <p:nvSpPr>
          <p:cNvPr id="3" name="Content Placeholder 2"/>
          <p:cNvSpPr>
            <a:spLocks noGrp="1"/>
          </p:cNvSpPr>
          <p:nvPr>
            <p:ph idx="1"/>
          </p:nvPr>
        </p:nvSpPr>
        <p:spPr/>
        <p:txBody>
          <a:bodyPr>
            <a:normAutofit/>
          </a:bodyPr>
          <a:lstStyle/>
          <a:p>
            <a:r>
              <a:rPr lang="en-US" dirty="0"/>
              <a:t>This group of patients includes those who require intensive care due to</a:t>
            </a:r>
            <a:r>
              <a:rPr lang="en-US" dirty="0" smtClean="0"/>
              <a:t>:</a:t>
            </a:r>
            <a:endParaRPr lang="sr-Latn-RS" dirty="0" smtClean="0"/>
          </a:p>
          <a:p>
            <a:pPr lvl="1"/>
            <a:r>
              <a:rPr lang="en-US" dirty="0" smtClean="0"/>
              <a:t>Hemodynamic </a:t>
            </a:r>
            <a:r>
              <a:rPr lang="en-US" dirty="0"/>
              <a:t>instability (hyper or hypotension</a:t>
            </a:r>
            <a:r>
              <a:rPr lang="en-US" dirty="0" smtClean="0"/>
              <a:t>)</a:t>
            </a:r>
            <a:endParaRPr lang="sr-Latn-RS" dirty="0" smtClean="0"/>
          </a:p>
          <a:p>
            <a:pPr lvl="1"/>
            <a:r>
              <a:rPr lang="en-US" dirty="0" smtClean="0"/>
              <a:t>Inability </a:t>
            </a:r>
            <a:r>
              <a:rPr lang="en-US" dirty="0"/>
              <a:t>to maintain airway </a:t>
            </a:r>
            <a:r>
              <a:rPr lang="en-US" dirty="0" smtClean="0"/>
              <a:t>function</a:t>
            </a:r>
            <a:endParaRPr lang="sr-Latn-RS" dirty="0" smtClean="0"/>
          </a:p>
          <a:p>
            <a:pPr lvl="1"/>
            <a:r>
              <a:rPr lang="en-US" dirty="0" smtClean="0"/>
              <a:t>Insufficient </a:t>
            </a:r>
            <a:r>
              <a:rPr lang="en-US" dirty="0"/>
              <a:t>breathing (need for mechanical ventilation</a:t>
            </a:r>
            <a:r>
              <a:rPr lang="en-US" dirty="0" smtClean="0"/>
              <a:t>)</a:t>
            </a:r>
            <a:endParaRPr lang="sr-Latn-RS" dirty="0" smtClean="0"/>
          </a:p>
          <a:p>
            <a:pPr lvl="1"/>
            <a:r>
              <a:rPr lang="en-US" dirty="0" smtClean="0"/>
              <a:t>Acute </a:t>
            </a:r>
            <a:r>
              <a:rPr lang="en-US" dirty="0"/>
              <a:t>renal </a:t>
            </a:r>
            <a:r>
              <a:rPr lang="en-US" dirty="0" smtClean="0"/>
              <a:t>failure</a:t>
            </a:r>
            <a:endParaRPr lang="sr-Latn-RS" dirty="0" smtClean="0"/>
          </a:p>
          <a:p>
            <a:pPr lvl="1"/>
            <a:r>
              <a:rPr lang="en-US" dirty="0" smtClean="0"/>
              <a:t>Potentially </a:t>
            </a:r>
            <a:r>
              <a:rPr lang="en-US" dirty="0"/>
              <a:t>threatening cardiac </a:t>
            </a:r>
            <a:r>
              <a:rPr lang="en-US" dirty="0" smtClean="0"/>
              <a:t>arrhythmias</a:t>
            </a:r>
            <a:endParaRPr lang="sr-Latn-RS" dirty="0" smtClean="0"/>
          </a:p>
          <a:p>
            <a:pPr lvl="1"/>
            <a:r>
              <a:rPr lang="en-US" dirty="0" smtClean="0"/>
              <a:t>The </a:t>
            </a:r>
            <a:r>
              <a:rPr lang="en-US" dirty="0"/>
              <a:t>impact of disorders of the functions of several </a:t>
            </a:r>
            <a:r>
              <a:rPr lang="en-US" dirty="0" smtClean="0"/>
              <a:t>organs</a:t>
            </a:r>
            <a:endParaRPr lang="sr-Latn-RS" dirty="0" smtClean="0"/>
          </a:p>
          <a:p>
            <a:pPr lvl="1"/>
            <a:r>
              <a:rPr lang="en-US" dirty="0" smtClean="0"/>
              <a:t>In </a:t>
            </a:r>
            <a:r>
              <a:rPr lang="en-US" dirty="0"/>
              <a:t>postoperative patients, for support during the first hours after major operations</a:t>
            </a:r>
            <a:endParaRPr lang="sr-Cyrl-RS" dirty="0" smtClean="0"/>
          </a:p>
        </p:txBody>
      </p:sp>
    </p:spTree>
    <p:extLst>
      <p:ext uri="{BB962C8B-B14F-4D97-AF65-F5344CB8AC3E}">
        <p14:creationId xmlns:p14="http://schemas.microsoft.com/office/powerpoint/2010/main" val="26480828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Intensive care</a:t>
            </a:r>
            <a:endParaRPr lang="sr-Latn-RS" b="1" dirty="0"/>
          </a:p>
        </p:txBody>
      </p:sp>
      <p:sp>
        <p:nvSpPr>
          <p:cNvPr id="3" name="Content Placeholder 2"/>
          <p:cNvSpPr>
            <a:spLocks noGrp="1"/>
          </p:cNvSpPr>
          <p:nvPr>
            <p:ph idx="1"/>
          </p:nvPr>
        </p:nvSpPr>
        <p:spPr/>
        <p:txBody>
          <a:bodyPr>
            <a:normAutofit/>
          </a:bodyPr>
          <a:lstStyle/>
          <a:p>
            <a:r>
              <a:rPr lang="en-US" dirty="0"/>
              <a:t>The basic vital parameters that must be monitored, according to NICE guidelines, are</a:t>
            </a:r>
            <a:r>
              <a:rPr lang="en-US" dirty="0" smtClean="0"/>
              <a:t>:</a:t>
            </a:r>
            <a:endParaRPr lang="sr-Latn-RS" dirty="0" smtClean="0"/>
          </a:p>
          <a:p>
            <a:pPr lvl="1"/>
            <a:r>
              <a:rPr lang="en-US" dirty="0" smtClean="0"/>
              <a:t>Systolic </a:t>
            </a:r>
            <a:r>
              <a:rPr lang="en-US" dirty="0"/>
              <a:t>blood </a:t>
            </a:r>
            <a:r>
              <a:rPr lang="en-US" dirty="0" smtClean="0"/>
              <a:t>pressure</a:t>
            </a:r>
            <a:endParaRPr lang="sr-Latn-RS" dirty="0" smtClean="0"/>
          </a:p>
          <a:p>
            <a:pPr lvl="1"/>
            <a:r>
              <a:rPr lang="en-US" dirty="0" smtClean="0"/>
              <a:t>Heart rate</a:t>
            </a:r>
            <a:endParaRPr lang="sr-Latn-RS" dirty="0" smtClean="0"/>
          </a:p>
          <a:p>
            <a:pPr lvl="1"/>
            <a:r>
              <a:rPr lang="en-US" dirty="0" smtClean="0"/>
              <a:t>Respiratory frequency</a:t>
            </a:r>
            <a:endParaRPr lang="sr-Latn-RS" dirty="0" smtClean="0"/>
          </a:p>
          <a:p>
            <a:pPr lvl="1"/>
            <a:r>
              <a:rPr lang="en-US" dirty="0" smtClean="0"/>
              <a:t>Blood </a:t>
            </a:r>
            <a:r>
              <a:rPr lang="en-US" dirty="0"/>
              <a:t>oxygen saturation, measured by pulse </a:t>
            </a:r>
            <a:r>
              <a:rPr lang="en-US" dirty="0" smtClean="0"/>
              <a:t>oximeter</a:t>
            </a:r>
            <a:endParaRPr lang="sr-Latn-RS" dirty="0" smtClean="0"/>
          </a:p>
          <a:p>
            <a:pPr lvl="1"/>
            <a:r>
              <a:rPr lang="en-US" dirty="0" smtClean="0"/>
              <a:t>Temperature</a:t>
            </a:r>
            <a:endParaRPr lang="sr-Latn-RS" dirty="0" smtClean="0"/>
          </a:p>
          <a:p>
            <a:pPr lvl="1"/>
            <a:r>
              <a:rPr lang="en-US" dirty="0" smtClean="0"/>
              <a:t>Level </a:t>
            </a:r>
            <a:r>
              <a:rPr lang="en-US" dirty="0"/>
              <a:t>of consciousness</a:t>
            </a:r>
            <a:endParaRPr lang="sr-Cyrl-RS" dirty="0" smtClean="0"/>
          </a:p>
        </p:txBody>
      </p:sp>
    </p:spTree>
    <p:extLst>
      <p:ext uri="{BB962C8B-B14F-4D97-AF65-F5344CB8AC3E}">
        <p14:creationId xmlns:p14="http://schemas.microsoft.com/office/powerpoint/2010/main" val="18344465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Intensive care</a:t>
            </a:r>
            <a:endParaRPr lang="sr-Latn-RS" b="1" dirty="0"/>
          </a:p>
        </p:txBody>
      </p:sp>
      <p:sp>
        <p:nvSpPr>
          <p:cNvPr id="3" name="Content Placeholder 2"/>
          <p:cNvSpPr>
            <a:spLocks noGrp="1"/>
          </p:cNvSpPr>
          <p:nvPr>
            <p:ph idx="1"/>
          </p:nvPr>
        </p:nvSpPr>
        <p:spPr/>
        <p:txBody>
          <a:bodyPr>
            <a:normAutofit lnSpcReduction="10000"/>
          </a:bodyPr>
          <a:lstStyle/>
          <a:p>
            <a:r>
              <a:rPr lang="en-US" dirty="0"/>
              <a:t>Intensive care units are organized according to patient profile (branch of medicine</a:t>
            </a:r>
            <a:r>
              <a:rPr lang="en-US" dirty="0" smtClean="0"/>
              <a:t>):</a:t>
            </a:r>
            <a:endParaRPr lang="sr-Latn-RS" dirty="0" smtClean="0"/>
          </a:p>
          <a:p>
            <a:pPr lvl="1"/>
            <a:r>
              <a:rPr lang="en-US" dirty="0" smtClean="0"/>
              <a:t>Coronary </a:t>
            </a:r>
            <a:r>
              <a:rPr lang="en-US" dirty="0"/>
              <a:t>intensive care (coronary unit</a:t>
            </a:r>
            <a:r>
              <a:rPr lang="en-US" dirty="0" smtClean="0"/>
              <a:t>)</a:t>
            </a:r>
            <a:endParaRPr lang="sr-Latn-RS" dirty="0" smtClean="0"/>
          </a:p>
          <a:p>
            <a:pPr lvl="1"/>
            <a:r>
              <a:rPr lang="en-US" dirty="0" smtClean="0"/>
              <a:t>Intern</a:t>
            </a:r>
            <a:r>
              <a:rPr lang="sr-Latn-RS" dirty="0" smtClean="0"/>
              <a:t>al</a:t>
            </a:r>
            <a:r>
              <a:rPr lang="en-US" dirty="0" smtClean="0"/>
              <a:t> </a:t>
            </a:r>
            <a:r>
              <a:rPr lang="en-US" dirty="0"/>
              <a:t>intensive care </a:t>
            </a:r>
            <a:r>
              <a:rPr lang="en-US" dirty="0" smtClean="0"/>
              <a:t>unit</a:t>
            </a:r>
            <a:endParaRPr lang="sr-Latn-RS" dirty="0" smtClean="0"/>
          </a:p>
          <a:p>
            <a:pPr lvl="1"/>
            <a:r>
              <a:rPr lang="en-US" dirty="0" smtClean="0"/>
              <a:t>Surgical </a:t>
            </a:r>
            <a:r>
              <a:rPr lang="en-US" dirty="0"/>
              <a:t>intensive care </a:t>
            </a:r>
            <a:r>
              <a:rPr lang="en-US" dirty="0" smtClean="0"/>
              <a:t>unit</a:t>
            </a:r>
            <a:endParaRPr lang="sr-Latn-RS" dirty="0" smtClean="0"/>
          </a:p>
          <a:p>
            <a:pPr lvl="1"/>
            <a:r>
              <a:rPr lang="en-US" dirty="0" smtClean="0"/>
              <a:t>Cardio</a:t>
            </a:r>
            <a:r>
              <a:rPr lang="sr-Latn-RS" dirty="0" smtClean="0"/>
              <a:t>-</a:t>
            </a:r>
            <a:r>
              <a:rPr lang="en-US" dirty="0" smtClean="0"/>
              <a:t>surgical </a:t>
            </a:r>
            <a:r>
              <a:rPr lang="en-US" dirty="0"/>
              <a:t>intensive care </a:t>
            </a:r>
            <a:r>
              <a:rPr lang="en-US" dirty="0" smtClean="0"/>
              <a:t>unit</a:t>
            </a:r>
            <a:endParaRPr lang="sr-Latn-RS" dirty="0" smtClean="0"/>
          </a:p>
          <a:p>
            <a:pPr lvl="1"/>
            <a:r>
              <a:rPr lang="en-US" dirty="0" smtClean="0"/>
              <a:t>Neurosurgical </a:t>
            </a:r>
            <a:r>
              <a:rPr lang="en-US" dirty="0"/>
              <a:t>intensive care </a:t>
            </a:r>
            <a:r>
              <a:rPr lang="en-US" dirty="0" smtClean="0"/>
              <a:t>unit</a:t>
            </a:r>
            <a:endParaRPr lang="sr-Latn-RS" dirty="0" smtClean="0"/>
          </a:p>
          <a:p>
            <a:pPr lvl="1"/>
            <a:r>
              <a:rPr lang="en-US" dirty="0" smtClean="0"/>
              <a:t>Pediatric </a:t>
            </a:r>
            <a:r>
              <a:rPr lang="en-US" dirty="0"/>
              <a:t>and neonatology intensive care </a:t>
            </a:r>
            <a:r>
              <a:rPr lang="en-US" dirty="0" smtClean="0"/>
              <a:t>unit</a:t>
            </a:r>
            <a:endParaRPr lang="sr-Latn-RS" dirty="0" smtClean="0"/>
          </a:p>
          <a:p>
            <a:pPr lvl="1"/>
            <a:r>
              <a:rPr lang="en-US" dirty="0" smtClean="0"/>
              <a:t>Neurological </a:t>
            </a:r>
            <a:r>
              <a:rPr lang="en-US" dirty="0"/>
              <a:t>intensive care </a:t>
            </a:r>
            <a:r>
              <a:rPr lang="en-US" dirty="0" smtClean="0"/>
              <a:t>unit</a:t>
            </a:r>
            <a:endParaRPr lang="sr-Latn-RS" dirty="0" smtClean="0"/>
          </a:p>
          <a:p>
            <a:pPr lvl="1"/>
            <a:r>
              <a:rPr lang="en-US" dirty="0" smtClean="0"/>
              <a:t>Intensive </a:t>
            </a:r>
            <a:r>
              <a:rPr lang="en-US" dirty="0"/>
              <a:t>care unit for </a:t>
            </a:r>
            <a:r>
              <a:rPr lang="en-US" dirty="0" smtClean="0"/>
              <a:t>burns</a:t>
            </a:r>
            <a:endParaRPr lang="sr-Latn-RS" dirty="0" smtClean="0"/>
          </a:p>
          <a:p>
            <a:pPr lvl="1"/>
            <a:r>
              <a:rPr lang="en-US" dirty="0" smtClean="0"/>
              <a:t>Traumatology </a:t>
            </a:r>
            <a:r>
              <a:rPr lang="en-US" dirty="0"/>
              <a:t>intensive care unit</a:t>
            </a:r>
            <a:endParaRPr lang="sr-Cyrl-RS" dirty="0" smtClean="0"/>
          </a:p>
        </p:txBody>
      </p:sp>
    </p:spTree>
    <p:extLst>
      <p:ext uri="{BB962C8B-B14F-4D97-AF65-F5344CB8AC3E}">
        <p14:creationId xmlns:p14="http://schemas.microsoft.com/office/powerpoint/2010/main" val="15113051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Intensive care</a:t>
            </a:r>
            <a:endParaRPr lang="sr-Latn-RS" b="1" dirty="0"/>
          </a:p>
        </p:txBody>
      </p:sp>
      <p:sp>
        <p:nvSpPr>
          <p:cNvPr id="3" name="Content Placeholder 2"/>
          <p:cNvSpPr>
            <a:spLocks noGrp="1"/>
          </p:cNvSpPr>
          <p:nvPr>
            <p:ph idx="1"/>
          </p:nvPr>
        </p:nvSpPr>
        <p:spPr/>
        <p:txBody>
          <a:bodyPr>
            <a:normAutofit/>
          </a:bodyPr>
          <a:lstStyle/>
          <a:p>
            <a:r>
              <a:rPr lang="en-US" dirty="0"/>
              <a:t>The intensive care units </a:t>
            </a:r>
            <a:r>
              <a:rPr lang="en-US" dirty="0" smtClean="0"/>
              <a:t>are </a:t>
            </a:r>
            <a:r>
              <a:rPr lang="en-US" dirty="0"/>
              <a:t>located in the least busy part of the </a:t>
            </a:r>
            <a:r>
              <a:rPr lang="en-US" dirty="0" smtClean="0"/>
              <a:t>institution</a:t>
            </a:r>
            <a:endParaRPr lang="sr-Latn-RS" dirty="0" smtClean="0"/>
          </a:p>
          <a:p>
            <a:r>
              <a:rPr lang="en-US" dirty="0" smtClean="0"/>
              <a:t>The </a:t>
            </a:r>
            <a:r>
              <a:rPr lang="en-US" dirty="0"/>
              <a:t>system of a single room for intensive care is most often </a:t>
            </a:r>
            <a:r>
              <a:rPr lang="en-US" dirty="0" smtClean="0"/>
              <a:t>applied</a:t>
            </a:r>
            <a:endParaRPr lang="sr-Latn-RS" dirty="0" smtClean="0"/>
          </a:p>
          <a:p>
            <a:r>
              <a:rPr lang="en-US" dirty="0" smtClean="0"/>
              <a:t>Optimal </a:t>
            </a:r>
            <a:r>
              <a:rPr lang="en-US" dirty="0"/>
              <a:t>lighting, heating, ventilation and air </a:t>
            </a:r>
            <a:r>
              <a:rPr lang="en-US" dirty="0" smtClean="0"/>
              <a:t>conditioning</a:t>
            </a:r>
            <a:endParaRPr lang="sr-Latn-RS" dirty="0" smtClean="0"/>
          </a:p>
          <a:p>
            <a:r>
              <a:rPr lang="en-US" dirty="0" smtClean="0"/>
              <a:t>The </a:t>
            </a:r>
            <a:r>
              <a:rPr lang="en-US" dirty="0"/>
              <a:t>beds are placed in such a way that they can be easily approached from all sides, </a:t>
            </a:r>
            <a:r>
              <a:rPr lang="en-US" dirty="0" smtClean="0"/>
              <a:t>each </a:t>
            </a:r>
            <a:r>
              <a:rPr lang="en-US" dirty="0"/>
              <a:t>bed can be placed in the position that is most convenient for the patient.</a:t>
            </a:r>
            <a:endParaRPr lang="sr-Cyrl-RS" dirty="0" smtClean="0"/>
          </a:p>
        </p:txBody>
      </p:sp>
    </p:spTree>
    <p:extLst>
      <p:ext uri="{BB962C8B-B14F-4D97-AF65-F5344CB8AC3E}">
        <p14:creationId xmlns:p14="http://schemas.microsoft.com/office/powerpoint/2010/main" val="31067794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Intensive care</a:t>
            </a:r>
            <a:endParaRPr lang="sr-Latn-RS" b="1" dirty="0"/>
          </a:p>
        </p:txBody>
      </p:sp>
      <p:sp>
        <p:nvSpPr>
          <p:cNvPr id="3" name="Content Placeholder 2"/>
          <p:cNvSpPr>
            <a:spLocks noGrp="1"/>
          </p:cNvSpPr>
          <p:nvPr>
            <p:ph idx="1"/>
          </p:nvPr>
        </p:nvSpPr>
        <p:spPr/>
        <p:txBody>
          <a:bodyPr>
            <a:normAutofit/>
          </a:bodyPr>
          <a:lstStyle/>
          <a:p>
            <a:r>
              <a:rPr lang="en-US" dirty="0"/>
              <a:t>Intensive care </a:t>
            </a:r>
            <a:r>
              <a:rPr lang="en-US" dirty="0" smtClean="0"/>
              <a:t>(</a:t>
            </a:r>
            <a:r>
              <a:rPr lang="sr-Latn-RS" dirty="0" smtClean="0"/>
              <a:t>3rd</a:t>
            </a:r>
            <a:r>
              <a:rPr lang="en-US" dirty="0" smtClean="0"/>
              <a:t> </a:t>
            </a:r>
            <a:r>
              <a:rPr lang="en-US" dirty="0"/>
              <a:t>level of progressive care) </a:t>
            </a:r>
            <a:r>
              <a:rPr lang="sr-Latn-RS" dirty="0" smtClean="0"/>
              <a:t>-</a:t>
            </a:r>
            <a:r>
              <a:rPr lang="en-US" dirty="0" smtClean="0"/>
              <a:t> </a:t>
            </a:r>
            <a:r>
              <a:rPr lang="en-US" dirty="0"/>
              <a:t>6 hours of nursing work for one patient (2 nurses care for 4 patients</a:t>
            </a:r>
            <a:r>
              <a:rPr lang="en-US" dirty="0" smtClean="0"/>
              <a:t>)</a:t>
            </a:r>
            <a:endParaRPr lang="sr-Latn-RS" dirty="0" smtClean="0"/>
          </a:p>
          <a:p>
            <a:r>
              <a:rPr lang="en-US" dirty="0" smtClean="0"/>
              <a:t>The </a:t>
            </a:r>
            <a:r>
              <a:rPr lang="en-US" dirty="0"/>
              <a:t>risk of hospital infections is 5-10 times higher in intensive care units compared to patients in other departments, due to</a:t>
            </a:r>
            <a:r>
              <a:rPr lang="en-US" dirty="0" smtClean="0"/>
              <a:t>:</a:t>
            </a:r>
            <a:endParaRPr lang="sr-Latn-RS" dirty="0" smtClean="0"/>
          </a:p>
          <a:p>
            <a:pPr lvl="1"/>
            <a:r>
              <a:rPr lang="en-US" dirty="0" smtClean="0"/>
              <a:t>Weight </a:t>
            </a:r>
            <a:r>
              <a:rPr lang="en-US" dirty="0"/>
              <a:t>of the </a:t>
            </a:r>
            <a:r>
              <a:rPr lang="en-US" dirty="0" smtClean="0"/>
              <a:t>patient</a:t>
            </a:r>
            <a:endParaRPr lang="sr-Latn-RS" dirty="0" smtClean="0"/>
          </a:p>
          <a:p>
            <a:pPr lvl="1"/>
            <a:r>
              <a:rPr lang="en-US" dirty="0" smtClean="0"/>
              <a:t>Frequent </a:t>
            </a:r>
            <a:r>
              <a:rPr lang="en-US" dirty="0"/>
              <a:t>invasive </a:t>
            </a:r>
            <a:r>
              <a:rPr lang="en-US" dirty="0" smtClean="0"/>
              <a:t>diagnostics</a:t>
            </a:r>
            <a:endParaRPr lang="sr-Latn-RS" dirty="0" smtClean="0"/>
          </a:p>
          <a:p>
            <a:pPr lvl="1"/>
            <a:r>
              <a:rPr lang="en-US" dirty="0" smtClean="0"/>
              <a:t>Excessive </a:t>
            </a:r>
            <a:r>
              <a:rPr lang="en-US" dirty="0"/>
              <a:t>use of </a:t>
            </a:r>
            <a:r>
              <a:rPr lang="en-US" dirty="0" smtClean="0"/>
              <a:t>antibiotics</a:t>
            </a:r>
            <a:endParaRPr lang="sr-Latn-RS" dirty="0" smtClean="0"/>
          </a:p>
          <a:p>
            <a:pPr lvl="1"/>
            <a:r>
              <a:rPr lang="en-US" dirty="0" smtClean="0"/>
              <a:t>Errors </a:t>
            </a:r>
            <a:r>
              <a:rPr lang="en-US" dirty="0"/>
              <a:t>in the application and maintenance of intravascular equipment</a:t>
            </a:r>
            <a:endParaRPr lang="sr-Cyrl-RS" dirty="0" smtClean="0"/>
          </a:p>
        </p:txBody>
      </p:sp>
    </p:spTree>
    <p:extLst>
      <p:ext uri="{BB962C8B-B14F-4D97-AF65-F5344CB8AC3E}">
        <p14:creationId xmlns:p14="http://schemas.microsoft.com/office/powerpoint/2010/main" val="34965067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Health care</a:t>
            </a:r>
            <a:endParaRPr lang="sr-Latn-RS" b="1" dirty="0"/>
          </a:p>
        </p:txBody>
      </p:sp>
      <p:sp>
        <p:nvSpPr>
          <p:cNvPr id="3" name="Content Placeholder 2"/>
          <p:cNvSpPr>
            <a:spLocks noGrp="1"/>
          </p:cNvSpPr>
          <p:nvPr>
            <p:ph idx="1"/>
          </p:nvPr>
        </p:nvSpPr>
        <p:spPr/>
        <p:txBody>
          <a:bodyPr>
            <a:normAutofit/>
          </a:bodyPr>
          <a:lstStyle/>
          <a:p>
            <a:r>
              <a:rPr lang="en-US" dirty="0"/>
              <a:t>It represents the discipline and practice of medical workers in providing professional assistance to the sick individual, family and community, in performing those activities that contribute to health or recovery as well as to the relief of death</a:t>
            </a:r>
            <a:r>
              <a:rPr lang="en-US" dirty="0" smtClean="0"/>
              <a:t>.</a:t>
            </a:r>
            <a:endParaRPr lang="sr-Latn-RS" dirty="0" smtClean="0"/>
          </a:p>
          <a:p>
            <a:pPr marL="0" indent="0">
              <a:buNone/>
            </a:pPr>
            <a:endParaRPr lang="sr-Latn-RS" dirty="0" smtClean="0"/>
          </a:p>
          <a:p>
            <a:r>
              <a:rPr lang="en-US" dirty="0" smtClean="0"/>
              <a:t>This </a:t>
            </a:r>
            <a:r>
              <a:rPr lang="en-US" dirty="0"/>
              <a:t>help is given to helpless people who do not have the strength, will or knowledge that a medical professional has</a:t>
            </a:r>
            <a:endParaRPr lang="sr-Cyrl-RS" dirty="0" smtClean="0"/>
          </a:p>
        </p:txBody>
      </p:sp>
    </p:spTree>
    <p:extLst>
      <p:ext uri="{BB962C8B-B14F-4D97-AF65-F5344CB8AC3E}">
        <p14:creationId xmlns:p14="http://schemas.microsoft.com/office/powerpoint/2010/main" val="12512320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Special intensive care</a:t>
            </a:r>
            <a:endParaRPr lang="sr-Latn-RS" b="1" dirty="0"/>
          </a:p>
        </p:txBody>
      </p:sp>
      <p:sp>
        <p:nvSpPr>
          <p:cNvPr id="3" name="Content Placeholder 2"/>
          <p:cNvSpPr>
            <a:spLocks noGrp="1"/>
          </p:cNvSpPr>
          <p:nvPr>
            <p:ph idx="1"/>
          </p:nvPr>
        </p:nvSpPr>
        <p:spPr>
          <a:xfrm>
            <a:off x="5486400" y="1575816"/>
            <a:ext cx="6537960" cy="4962144"/>
          </a:xfrm>
        </p:spPr>
        <p:txBody>
          <a:bodyPr>
            <a:normAutofit/>
          </a:bodyPr>
          <a:lstStyle/>
          <a:p>
            <a:r>
              <a:rPr lang="en-US" dirty="0"/>
              <a:t>Special intensive care </a:t>
            </a:r>
            <a:r>
              <a:rPr lang="en-US" dirty="0" smtClean="0"/>
              <a:t>(</a:t>
            </a:r>
            <a:r>
              <a:rPr lang="sr-Latn-RS" dirty="0" smtClean="0"/>
              <a:t>4th</a:t>
            </a:r>
            <a:r>
              <a:rPr lang="en-US" dirty="0" smtClean="0"/>
              <a:t> </a:t>
            </a:r>
            <a:r>
              <a:rPr lang="en-US" dirty="0"/>
              <a:t>level of progressive care) </a:t>
            </a:r>
            <a:r>
              <a:rPr lang="sr-Latn-RS" dirty="0" smtClean="0"/>
              <a:t>-</a:t>
            </a:r>
            <a:r>
              <a:rPr lang="en-US" dirty="0" smtClean="0"/>
              <a:t> </a:t>
            </a:r>
            <a:r>
              <a:rPr lang="en-US" dirty="0"/>
              <a:t>12 hours of nursing work during which one to all nurses continuously care for the patient</a:t>
            </a:r>
            <a:r>
              <a:rPr lang="en-US" dirty="0" smtClean="0"/>
              <a:t>:</a:t>
            </a:r>
            <a:endParaRPr lang="sr-Latn-RS" dirty="0" smtClean="0"/>
          </a:p>
          <a:p>
            <a:pPr lvl="1"/>
            <a:r>
              <a:rPr lang="en-US" dirty="0" smtClean="0"/>
              <a:t>Who </a:t>
            </a:r>
            <a:r>
              <a:rPr lang="en-US" dirty="0"/>
              <a:t>is unconscious for more than 48 </a:t>
            </a:r>
            <a:r>
              <a:rPr lang="en-US" dirty="0" smtClean="0"/>
              <a:t>hours</a:t>
            </a:r>
            <a:endParaRPr lang="sr-Latn-RS" dirty="0" smtClean="0"/>
          </a:p>
          <a:p>
            <a:pPr lvl="1"/>
            <a:r>
              <a:rPr lang="en-US" dirty="0" smtClean="0"/>
              <a:t>In </a:t>
            </a:r>
            <a:r>
              <a:rPr lang="en-US" dirty="0"/>
              <a:t>which there is acute </a:t>
            </a:r>
            <a:r>
              <a:rPr lang="en-US" dirty="0" smtClean="0"/>
              <a:t>bleeding</a:t>
            </a:r>
            <a:endParaRPr lang="sr-Latn-RS" dirty="0" smtClean="0"/>
          </a:p>
          <a:p>
            <a:pPr lvl="1"/>
            <a:r>
              <a:rPr lang="en-US" dirty="0" smtClean="0"/>
              <a:t>Where </a:t>
            </a:r>
            <a:r>
              <a:rPr lang="en-US" dirty="0"/>
              <a:t>vital signs are checked every </a:t>
            </a:r>
            <a:r>
              <a:rPr lang="en-US" dirty="0" smtClean="0"/>
              <a:t>hour</a:t>
            </a:r>
            <a:endParaRPr lang="sr-Latn-RS" dirty="0" smtClean="0"/>
          </a:p>
          <a:p>
            <a:pPr lvl="1"/>
            <a:r>
              <a:rPr lang="en-US" dirty="0" smtClean="0"/>
              <a:t>Who </a:t>
            </a:r>
            <a:r>
              <a:rPr lang="en-US" dirty="0"/>
              <a:t>are continuously receiving oxygen, blood transfusions, crystalloid infusions or drug </a:t>
            </a:r>
            <a:r>
              <a:rPr lang="en-US" dirty="0" smtClean="0"/>
              <a:t>therapy</a:t>
            </a:r>
            <a:endParaRPr lang="sr-Latn-RS" dirty="0" smtClean="0"/>
          </a:p>
          <a:p>
            <a:pPr lvl="1"/>
            <a:r>
              <a:rPr lang="en-US" dirty="0" smtClean="0"/>
              <a:t>In </a:t>
            </a:r>
            <a:r>
              <a:rPr lang="en-US" dirty="0"/>
              <a:t>which special medical treatment is necessary in rooms with a special purpose</a:t>
            </a:r>
            <a:endParaRPr lang="sr-Cyrl-RS" dirty="0" smtClean="0"/>
          </a:p>
        </p:txBody>
      </p:sp>
      <p:pic>
        <p:nvPicPr>
          <p:cNvPr id="4" name="Picture 3"/>
          <p:cNvPicPr>
            <a:picLocks noChangeAspect="1"/>
          </p:cNvPicPr>
          <p:nvPr/>
        </p:nvPicPr>
        <p:blipFill rotWithShape="1">
          <a:blip r:embed="rId2"/>
          <a:srcRect l="56461" t="26789" r="3601" b="20810"/>
          <a:stretch/>
        </p:blipFill>
        <p:spPr>
          <a:xfrm>
            <a:off x="228600" y="1905000"/>
            <a:ext cx="5596046" cy="4130041"/>
          </a:xfrm>
          <a:prstGeom prst="rect">
            <a:avLst/>
          </a:prstGeom>
        </p:spPr>
      </p:pic>
      <p:sp>
        <p:nvSpPr>
          <p:cNvPr id="5" name="Rectangle 4"/>
          <p:cNvSpPr/>
          <p:nvPr/>
        </p:nvSpPr>
        <p:spPr>
          <a:xfrm>
            <a:off x="2304288" y="5138928"/>
            <a:ext cx="201168"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97677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Special care</a:t>
            </a:r>
            <a:endParaRPr lang="sr-Latn-RS" b="1" dirty="0"/>
          </a:p>
        </p:txBody>
      </p:sp>
      <p:sp>
        <p:nvSpPr>
          <p:cNvPr id="3" name="Content Placeholder 2"/>
          <p:cNvSpPr>
            <a:spLocks noGrp="1"/>
          </p:cNvSpPr>
          <p:nvPr>
            <p:ph idx="1"/>
          </p:nvPr>
        </p:nvSpPr>
        <p:spPr/>
        <p:txBody>
          <a:bodyPr>
            <a:normAutofit/>
          </a:bodyPr>
          <a:lstStyle/>
          <a:p>
            <a:r>
              <a:rPr lang="en-US" dirty="0"/>
              <a:t>Special care represents the </a:t>
            </a:r>
            <a:r>
              <a:rPr lang="sr-Latn-RS" dirty="0"/>
              <a:t>5</a:t>
            </a:r>
            <a:r>
              <a:rPr lang="en-US" dirty="0" err="1" smtClean="0"/>
              <a:t>th</a:t>
            </a:r>
            <a:r>
              <a:rPr lang="en-US" dirty="0" smtClean="0"/>
              <a:t> </a:t>
            </a:r>
            <a:r>
              <a:rPr lang="en-US" dirty="0"/>
              <a:t>level of progressive patient care</a:t>
            </a:r>
            <a:r>
              <a:rPr lang="en-US" dirty="0" smtClean="0"/>
              <a:t>:</a:t>
            </a:r>
            <a:endParaRPr lang="sr-Latn-RS" dirty="0" smtClean="0"/>
          </a:p>
          <a:p>
            <a:pPr lvl="1"/>
            <a:r>
              <a:rPr lang="en-US" dirty="0" smtClean="0"/>
              <a:t>In </a:t>
            </a:r>
            <a:r>
              <a:rPr lang="en-US" dirty="0"/>
              <a:t>the period of awakening after </a:t>
            </a:r>
            <a:r>
              <a:rPr lang="en-US" dirty="0" smtClean="0"/>
              <a:t>surgery</a:t>
            </a:r>
            <a:endParaRPr lang="sr-Latn-RS" dirty="0" smtClean="0"/>
          </a:p>
          <a:p>
            <a:pPr lvl="1"/>
            <a:r>
              <a:rPr lang="en-US" dirty="0" smtClean="0"/>
              <a:t>After </a:t>
            </a:r>
            <a:r>
              <a:rPr lang="en-US" dirty="0"/>
              <a:t>cardio-pulmonary-cerebral </a:t>
            </a:r>
            <a:r>
              <a:rPr lang="en-US" dirty="0" smtClean="0"/>
              <a:t>resuscitation</a:t>
            </a:r>
            <a:endParaRPr lang="sr-Latn-RS" dirty="0" smtClean="0"/>
          </a:p>
          <a:p>
            <a:pPr lvl="1"/>
            <a:r>
              <a:rPr lang="en-US" dirty="0" smtClean="0"/>
              <a:t>Dying</a:t>
            </a:r>
            <a:endParaRPr lang="sr-Latn-RS" dirty="0" smtClean="0"/>
          </a:p>
          <a:p>
            <a:pPr lvl="1"/>
            <a:r>
              <a:rPr lang="en-US" dirty="0" smtClean="0"/>
              <a:t>With </a:t>
            </a:r>
            <a:r>
              <a:rPr lang="en-US" dirty="0"/>
              <a:t>special needs and accommodation </a:t>
            </a:r>
            <a:r>
              <a:rPr lang="en-US" dirty="0" smtClean="0"/>
              <a:t>conditions</a:t>
            </a:r>
            <a:endParaRPr lang="sr-Latn-RS" dirty="0" smtClean="0"/>
          </a:p>
          <a:p>
            <a:pPr lvl="1"/>
            <a:r>
              <a:rPr lang="en-US" dirty="0" smtClean="0"/>
              <a:t>In </a:t>
            </a:r>
            <a:r>
              <a:rPr lang="en-US" dirty="0"/>
              <a:t>which the continuous presence of a nurse is necessary</a:t>
            </a:r>
            <a:endParaRPr lang="sr-Cyrl-RS" dirty="0" smtClean="0"/>
          </a:p>
        </p:txBody>
      </p:sp>
    </p:spTree>
    <p:extLst>
      <p:ext uri="{BB962C8B-B14F-4D97-AF65-F5344CB8AC3E}">
        <p14:creationId xmlns:p14="http://schemas.microsoft.com/office/powerpoint/2010/main" val="42867432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Palliative care</a:t>
            </a:r>
            <a:endParaRPr lang="sr-Latn-RS" b="1" dirty="0"/>
          </a:p>
        </p:txBody>
      </p:sp>
      <p:sp>
        <p:nvSpPr>
          <p:cNvPr id="3" name="Content Placeholder 2"/>
          <p:cNvSpPr>
            <a:spLocks noGrp="1"/>
          </p:cNvSpPr>
          <p:nvPr>
            <p:ph idx="1"/>
          </p:nvPr>
        </p:nvSpPr>
        <p:spPr>
          <a:xfrm>
            <a:off x="2260028" y="2743200"/>
            <a:ext cx="8915400" cy="3777622"/>
          </a:xfrm>
        </p:spPr>
        <p:txBody>
          <a:bodyPr>
            <a:normAutofit/>
          </a:bodyPr>
          <a:lstStyle/>
          <a:p>
            <a:r>
              <a:rPr lang="en-US" dirty="0"/>
              <a:t>It represents the care of patients in the terminal phase of the </a:t>
            </a:r>
            <a:r>
              <a:rPr lang="en-US" dirty="0" smtClean="0"/>
              <a:t>disease</a:t>
            </a:r>
            <a:endParaRPr lang="sr-Latn-RS" dirty="0" smtClean="0"/>
          </a:p>
          <a:p>
            <a:r>
              <a:rPr lang="en-US" dirty="0" smtClean="0"/>
              <a:t>It </a:t>
            </a:r>
            <a:r>
              <a:rPr lang="en-US" dirty="0"/>
              <a:t>is an approach that improves the quality of life of patients and their </a:t>
            </a:r>
            <a:r>
              <a:rPr lang="en-US" dirty="0" smtClean="0"/>
              <a:t>families</a:t>
            </a:r>
            <a:endParaRPr lang="sr-Latn-RS" dirty="0" smtClean="0"/>
          </a:p>
          <a:p>
            <a:r>
              <a:rPr lang="en-US" dirty="0" smtClean="0"/>
              <a:t>The </a:t>
            </a:r>
            <a:r>
              <a:rPr lang="en-US" dirty="0"/>
              <a:t>name "dying patient" is used for a patient for whom death is certain, not too distant, and for whom the entire care is changing from therapeutic to palliative</a:t>
            </a:r>
            <a:r>
              <a:rPr lang="en-US" dirty="0" smtClean="0"/>
              <a:t>.</a:t>
            </a:r>
            <a:endParaRPr lang="sr-Latn-RS" dirty="0" smtClean="0"/>
          </a:p>
          <a:p>
            <a:r>
              <a:rPr lang="en-US" dirty="0" smtClean="0"/>
              <a:t>The </a:t>
            </a:r>
            <a:r>
              <a:rPr lang="en-US" dirty="0"/>
              <a:t>needs of dying patients are</a:t>
            </a:r>
            <a:r>
              <a:rPr lang="en-US" dirty="0" smtClean="0"/>
              <a:t>:</a:t>
            </a:r>
            <a:endParaRPr lang="sr-Latn-RS" dirty="0" smtClean="0"/>
          </a:p>
          <a:p>
            <a:pPr lvl="1"/>
            <a:r>
              <a:rPr lang="en-US" dirty="0" smtClean="0"/>
              <a:t>Pain relief</a:t>
            </a:r>
            <a:endParaRPr lang="sr-Latn-RS" dirty="0" smtClean="0"/>
          </a:p>
          <a:p>
            <a:pPr lvl="1"/>
            <a:r>
              <a:rPr lang="en-US" dirty="0" smtClean="0"/>
              <a:t>Preserving self-respect</a:t>
            </a:r>
            <a:endParaRPr lang="sr-Latn-RS" dirty="0" smtClean="0"/>
          </a:p>
          <a:p>
            <a:pPr lvl="1"/>
            <a:r>
              <a:rPr lang="en-US" dirty="0" smtClean="0"/>
              <a:t>The </a:t>
            </a:r>
            <a:r>
              <a:rPr lang="en-US" dirty="0"/>
              <a:t>need for attention, compassion, communication, in an atmosphere of safety and hope</a:t>
            </a:r>
            <a:endParaRPr lang="sr-Cyrl-RS" dirty="0" smtClean="0"/>
          </a:p>
        </p:txBody>
      </p:sp>
      <p:pic>
        <p:nvPicPr>
          <p:cNvPr id="4" name="Picture 3"/>
          <p:cNvPicPr>
            <a:picLocks noChangeAspect="1"/>
          </p:cNvPicPr>
          <p:nvPr/>
        </p:nvPicPr>
        <p:blipFill rotWithShape="1">
          <a:blip r:embed="rId2"/>
          <a:srcRect l="24726" t="39096" r="57499" b="40104"/>
          <a:stretch/>
        </p:blipFill>
        <p:spPr>
          <a:xfrm>
            <a:off x="8024451" y="0"/>
            <a:ext cx="4167549" cy="2743200"/>
          </a:xfrm>
          <a:prstGeom prst="rect">
            <a:avLst/>
          </a:prstGeom>
        </p:spPr>
      </p:pic>
    </p:spTree>
    <p:extLst>
      <p:ext uri="{BB962C8B-B14F-4D97-AF65-F5344CB8AC3E}">
        <p14:creationId xmlns:p14="http://schemas.microsoft.com/office/powerpoint/2010/main" val="23710285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5696" y="912050"/>
            <a:ext cx="6530276" cy="1280890"/>
          </a:xfrm>
        </p:spPr>
        <p:txBody>
          <a:bodyPr/>
          <a:lstStyle/>
          <a:p>
            <a:r>
              <a:rPr lang="en-US" b="1" dirty="0"/>
              <a:t>Medical home care</a:t>
            </a:r>
            <a:endParaRPr lang="sr-Latn-RS" b="1" dirty="0"/>
          </a:p>
        </p:txBody>
      </p:sp>
      <p:sp>
        <p:nvSpPr>
          <p:cNvPr id="3" name="Content Placeholder 2"/>
          <p:cNvSpPr>
            <a:spLocks noGrp="1"/>
          </p:cNvSpPr>
          <p:nvPr>
            <p:ph idx="1"/>
          </p:nvPr>
        </p:nvSpPr>
        <p:spPr>
          <a:xfrm>
            <a:off x="1719072" y="1676400"/>
            <a:ext cx="9236900" cy="903445"/>
          </a:xfrm>
        </p:spPr>
        <p:txBody>
          <a:bodyPr>
            <a:normAutofit/>
          </a:bodyPr>
          <a:lstStyle/>
          <a:p>
            <a:r>
              <a:rPr lang="en-US" dirty="0"/>
              <a:t>It represents a form of care and care for the sick in the home, which is performed by professional staff and other persons qualified to care for the </a:t>
            </a:r>
            <a:r>
              <a:rPr lang="en-US" dirty="0" smtClean="0"/>
              <a:t>sick</a:t>
            </a:r>
            <a:endParaRPr lang="sr-Latn-RS" dirty="0" smtClean="0"/>
          </a:p>
        </p:txBody>
      </p:sp>
      <p:pic>
        <p:nvPicPr>
          <p:cNvPr id="4" name="Picture 3"/>
          <p:cNvPicPr>
            <a:picLocks noChangeAspect="1"/>
          </p:cNvPicPr>
          <p:nvPr/>
        </p:nvPicPr>
        <p:blipFill rotWithShape="1">
          <a:blip r:embed="rId2"/>
          <a:srcRect l="1883" t="39912" r="80342" b="39888"/>
          <a:stretch/>
        </p:blipFill>
        <p:spPr>
          <a:xfrm>
            <a:off x="3145536" y="2579845"/>
            <a:ext cx="6519672" cy="4167637"/>
          </a:xfrm>
          <a:prstGeom prst="rect">
            <a:avLst/>
          </a:prstGeom>
        </p:spPr>
      </p:pic>
    </p:spTree>
    <p:extLst>
      <p:ext uri="{BB962C8B-B14F-4D97-AF65-F5344CB8AC3E}">
        <p14:creationId xmlns:p14="http://schemas.microsoft.com/office/powerpoint/2010/main" val="5018757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4488" y="235846"/>
            <a:ext cx="6530276" cy="916298"/>
          </a:xfrm>
        </p:spPr>
        <p:txBody>
          <a:bodyPr/>
          <a:lstStyle/>
          <a:p>
            <a:r>
              <a:rPr lang="en-US" b="1" dirty="0"/>
              <a:t>Medical home care</a:t>
            </a:r>
            <a:endParaRPr lang="sr-Latn-RS" b="1" dirty="0"/>
          </a:p>
        </p:txBody>
      </p:sp>
      <p:sp>
        <p:nvSpPr>
          <p:cNvPr id="3" name="Content Placeholder 2"/>
          <p:cNvSpPr>
            <a:spLocks noGrp="1"/>
          </p:cNvSpPr>
          <p:nvPr>
            <p:ph idx="1"/>
          </p:nvPr>
        </p:nvSpPr>
        <p:spPr>
          <a:xfrm>
            <a:off x="2241740" y="1018032"/>
            <a:ext cx="8915400" cy="2657856"/>
          </a:xfrm>
        </p:spPr>
        <p:txBody>
          <a:bodyPr>
            <a:normAutofit/>
          </a:bodyPr>
          <a:lstStyle/>
          <a:p>
            <a:r>
              <a:rPr lang="en-US" dirty="0" smtClean="0"/>
              <a:t>The </a:t>
            </a:r>
            <a:r>
              <a:rPr lang="en-US" dirty="0"/>
              <a:t>home treatment service organizes and carries out continuous treatment at the level of primary health care, in home conditions, of patients who are immobile, whose movement requires the help of another person, patients on prolonged treatment, as well as patients in the terminal phase of the </a:t>
            </a:r>
            <a:r>
              <a:rPr lang="en-US" dirty="0" smtClean="0"/>
              <a:t>disease</a:t>
            </a:r>
            <a:endParaRPr lang="sr-Latn-RS" dirty="0" smtClean="0"/>
          </a:p>
          <a:p>
            <a:r>
              <a:rPr lang="en-US" dirty="0" smtClean="0"/>
              <a:t>Referral </a:t>
            </a:r>
            <a:r>
              <a:rPr lang="en-US" dirty="0"/>
              <a:t>to home treatment is made by the selected doctor according to valid criteria, and admission by the doctor of the home treatment service after the first visit</a:t>
            </a:r>
            <a:endParaRPr lang="sr-Cyrl-RS" dirty="0" smtClean="0"/>
          </a:p>
        </p:txBody>
      </p:sp>
      <p:pic>
        <p:nvPicPr>
          <p:cNvPr id="5" name="Picture 4"/>
          <p:cNvPicPr>
            <a:picLocks noChangeAspect="1"/>
          </p:cNvPicPr>
          <p:nvPr/>
        </p:nvPicPr>
        <p:blipFill rotWithShape="1">
          <a:blip r:embed="rId2"/>
          <a:srcRect l="43612" t="41523" r="43738" b="41923"/>
          <a:stretch/>
        </p:blipFill>
        <p:spPr>
          <a:xfrm>
            <a:off x="5285232" y="3150201"/>
            <a:ext cx="4581144" cy="3499438"/>
          </a:xfrm>
          <a:prstGeom prst="rect">
            <a:avLst/>
          </a:prstGeom>
        </p:spPr>
      </p:pic>
    </p:spTree>
    <p:extLst>
      <p:ext uri="{BB962C8B-B14F-4D97-AF65-F5344CB8AC3E}">
        <p14:creationId xmlns:p14="http://schemas.microsoft.com/office/powerpoint/2010/main" val="31848428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Daily needs of patients</a:t>
            </a:r>
            <a:endParaRPr lang="sr-Latn-RS" b="1" dirty="0"/>
          </a:p>
        </p:txBody>
      </p:sp>
      <p:sp>
        <p:nvSpPr>
          <p:cNvPr id="3" name="Content Placeholder 2"/>
          <p:cNvSpPr>
            <a:spLocks noGrp="1"/>
          </p:cNvSpPr>
          <p:nvPr>
            <p:ph idx="1"/>
          </p:nvPr>
        </p:nvSpPr>
        <p:spPr>
          <a:xfrm>
            <a:off x="2589212" y="2142744"/>
            <a:ext cx="8915400" cy="3919728"/>
          </a:xfrm>
        </p:spPr>
        <p:txBody>
          <a:bodyPr>
            <a:normAutofit/>
          </a:bodyPr>
          <a:lstStyle/>
          <a:p>
            <a:r>
              <a:rPr lang="en-US" dirty="0"/>
              <a:t>1. personal care and hygiene - hygiene of the skin, mucous membranes, respiratory and urinary tracts, oral cavity</a:t>
            </a:r>
            <a:r>
              <a:rPr lang="en-US" dirty="0" smtClean="0"/>
              <a:t>...</a:t>
            </a:r>
            <a:endParaRPr lang="sr-Latn-RS" dirty="0" smtClean="0"/>
          </a:p>
          <a:p>
            <a:endParaRPr lang="sr-Latn-RS" dirty="0" smtClean="0"/>
          </a:p>
          <a:p>
            <a:r>
              <a:rPr lang="en-US" dirty="0" smtClean="0"/>
              <a:t>2</a:t>
            </a:r>
            <a:r>
              <a:rPr lang="en-US" dirty="0"/>
              <a:t>. sleep and </a:t>
            </a:r>
            <a:r>
              <a:rPr lang="en-US" dirty="0" smtClean="0"/>
              <a:t>rest</a:t>
            </a:r>
            <a:endParaRPr lang="sr-Latn-RS" dirty="0" smtClean="0"/>
          </a:p>
          <a:p>
            <a:endParaRPr lang="sr-Latn-RS" dirty="0" smtClean="0"/>
          </a:p>
          <a:p>
            <a:r>
              <a:rPr lang="en-US" dirty="0" smtClean="0"/>
              <a:t>3</a:t>
            </a:r>
            <a:r>
              <a:rPr lang="en-US" dirty="0"/>
              <a:t>. feeding and drinking - diet rich in proteins, vitamins, mineral salts, rehydration, restriction of salt intake in heart patients, diet of diabetics</a:t>
            </a:r>
            <a:r>
              <a:rPr lang="en-US" dirty="0" smtClean="0"/>
              <a:t>...</a:t>
            </a:r>
            <a:endParaRPr lang="sr-Latn-RS" dirty="0" smtClean="0"/>
          </a:p>
          <a:p>
            <a:endParaRPr lang="sr-Latn-RS" dirty="0" smtClean="0"/>
          </a:p>
          <a:p>
            <a:r>
              <a:rPr lang="en-US" dirty="0" smtClean="0"/>
              <a:t>4</a:t>
            </a:r>
            <a:r>
              <a:rPr lang="en-US" dirty="0"/>
              <a:t>. provision of excretions - control of urination (catheter) and </a:t>
            </a:r>
            <a:r>
              <a:rPr lang="en-US" dirty="0" smtClean="0"/>
              <a:t>defecation</a:t>
            </a:r>
            <a:endParaRPr lang="sr-Latn-RS" dirty="0" smtClean="0"/>
          </a:p>
        </p:txBody>
      </p:sp>
    </p:spTree>
    <p:extLst>
      <p:ext uri="{BB962C8B-B14F-4D97-AF65-F5344CB8AC3E}">
        <p14:creationId xmlns:p14="http://schemas.microsoft.com/office/powerpoint/2010/main" val="34435137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Daily needs of patients</a:t>
            </a:r>
            <a:endParaRPr lang="sr-Latn-RS" b="1" dirty="0"/>
          </a:p>
        </p:txBody>
      </p:sp>
      <p:sp>
        <p:nvSpPr>
          <p:cNvPr id="3" name="Content Placeholder 2"/>
          <p:cNvSpPr>
            <a:spLocks noGrp="1"/>
          </p:cNvSpPr>
          <p:nvPr>
            <p:ph idx="1"/>
          </p:nvPr>
        </p:nvSpPr>
        <p:spPr>
          <a:xfrm>
            <a:off x="2589212" y="1301496"/>
            <a:ext cx="8915400" cy="710184"/>
          </a:xfrm>
        </p:spPr>
        <p:txBody>
          <a:bodyPr>
            <a:normAutofit/>
          </a:bodyPr>
          <a:lstStyle/>
          <a:p>
            <a:r>
              <a:rPr lang="en-US" dirty="0" smtClean="0"/>
              <a:t>5</a:t>
            </a:r>
            <a:r>
              <a:rPr lang="en-US" dirty="0"/>
              <a:t>. body posture and body activity - forced position, drainage positions, elevated headboard (Fowler's position), </a:t>
            </a:r>
            <a:r>
              <a:rPr lang="en-US" dirty="0" err="1" smtClean="0"/>
              <a:t>orthopn</a:t>
            </a:r>
            <a:r>
              <a:rPr lang="sr-Latn-RS" dirty="0" smtClean="0"/>
              <a:t>o</a:t>
            </a:r>
            <a:r>
              <a:rPr lang="en-US" dirty="0" err="1" smtClean="0"/>
              <a:t>ic</a:t>
            </a:r>
            <a:r>
              <a:rPr lang="en-US" dirty="0" smtClean="0"/>
              <a:t> </a:t>
            </a:r>
            <a:r>
              <a:rPr lang="en-US" dirty="0"/>
              <a:t>position</a:t>
            </a:r>
            <a:endParaRPr lang="sr-Cyrl-RS" dirty="0" smtClean="0"/>
          </a:p>
        </p:txBody>
      </p:sp>
      <p:pic>
        <p:nvPicPr>
          <p:cNvPr id="7170" name="Picture 2" descr="Резултат слика за fowler position"/>
          <p:cNvPicPr>
            <a:picLocks noChangeAspect="1" noChangeArrowheads="1"/>
          </p:cNvPicPr>
          <p:nvPr/>
        </p:nvPicPr>
        <p:blipFill rotWithShape="1">
          <a:blip r:embed="rId2">
            <a:extLst>
              <a:ext uri="{28A0092B-C50C-407E-A947-70E740481C1C}">
                <a14:useLocalDpi xmlns:a14="http://schemas.microsoft.com/office/drawing/2010/main" val="0"/>
              </a:ext>
            </a:extLst>
          </a:blip>
          <a:srcRect b="11212"/>
          <a:stretch/>
        </p:blipFill>
        <p:spPr bwMode="auto">
          <a:xfrm>
            <a:off x="3415669" y="2144427"/>
            <a:ext cx="6459851" cy="453621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00575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Daily needs of patients</a:t>
            </a:r>
            <a:endParaRPr lang="sr-Latn-RS" b="1" dirty="0"/>
          </a:p>
        </p:txBody>
      </p:sp>
      <p:sp>
        <p:nvSpPr>
          <p:cNvPr id="3" name="Content Placeholder 2"/>
          <p:cNvSpPr>
            <a:spLocks noGrp="1"/>
          </p:cNvSpPr>
          <p:nvPr>
            <p:ph idx="1"/>
          </p:nvPr>
        </p:nvSpPr>
        <p:spPr>
          <a:xfrm>
            <a:off x="2589212" y="2133600"/>
            <a:ext cx="8915400" cy="4066032"/>
          </a:xfrm>
        </p:spPr>
        <p:txBody>
          <a:bodyPr>
            <a:normAutofit fontScale="92500" lnSpcReduction="10000"/>
          </a:bodyPr>
          <a:lstStyle/>
          <a:p>
            <a:r>
              <a:rPr lang="en-US" dirty="0"/>
              <a:t>6. </a:t>
            </a:r>
            <a:r>
              <a:rPr lang="en-US" dirty="0" smtClean="0"/>
              <a:t>environment</a:t>
            </a:r>
            <a:endParaRPr lang="sr-Latn-RS" dirty="0" smtClean="0"/>
          </a:p>
          <a:p>
            <a:endParaRPr lang="sr-Latn-RS" dirty="0" smtClean="0"/>
          </a:p>
          <a:p>
            <a:r>
              <a:rPr lang="en-US" dirty="0" smtClean="0"/>
              <a:t>7</a:t>
            </a:r>
            <a:r>
              <a:rPr lang="en-US" dirty="0"/>
              <a:t>. </a:t>
            </a:r>
            <a:r>
              <a:rPr lang="en-US" dirty="0" smtClean="0"/>
              <a:t>rest</a:t>
            </a:r>
            <a:endParaRPr lang="sr-Latn-RS" dirty="0" smtClean="0"/>
          </a:p>
          <a:p>
            <a:endParaRPr lang="sr-Latn-RS" dirty="0" smtClean="0"/>
          </a:p>
          <a:p>
            <a:r>
              <a:rPr lang="en-US" dirty="0" smtClean="0"/>
              <a:t>8</a:t>
            </a:r>
            <a:r>
              <a:rPr lang="en-US" dirty="0"/>
              <a:t>. treatment and administration of </a:t>
            </a:r>
            <a:r>
              <a:rPr lang="en-US" dirty="0" smtClean="0"/>
              <a:t>drugs</a:t>
            </a:r>
            <a:endParaRPr lang="sr-Latn-RS" dirty="0" smtClean="0"/>
          </a:p>
          <a:p>
            <a:endParaRPr lang="sr-Latn-RS" dirty="0" smtClean="0"/>
          </a:p>
          <a:p>
            <a:r>
              <a:rPr lang="en-US" dirty="0" smtClean="0"/>
              <a:t>9</a:t>
            </a:r>
            <a:r>
              <a:rPr lang="en-US" dirty="0"/>
              <a:t>. emotional and spiritual </a:t>
            </a:r>
            <a:r>
              <a:rPr lang="en-US" dirty="0" smtClean="0"/>
              <a:t>support</a:t>
            </a:r>
            <a:endParaRPr lang="sr-Latn-RS" dirty="0" smtClean="0"/>
          </a:p>
          <a:p>
            <a:endParaRPr lang="sr-Latn-RS" dirty="0" smtClean="0"/>
          </a:p>
          <a:p>
            <a:r>
              <a:rPr lang="en-US" dirty="0" smtClean="0"/>
              <a:t>10</a:t>
            </a:r>
            <a:r>
              <a:rPr lang="en-US" dirty="0"/>
              <a:t>. harmonizing the mental and physical status of the </a:t>
            </a:r>
            <a:r>
              <a:rPr lang="en-US" dirty="0" smtClean="0"/>
              <a:t>patient</a:t>
            </a:r>
            <a:endParaRPr lang="sr-Latn-RS" dirty="0" smtClean="0"/>
          </a:p>
          <a:p>
            <a:endParaRPr lang="sr-Latn-RS" dirty="0" smtClean="0"/>
          </a:p>
          <a:p>
            <a:r>
              <a:rPr lang="en-US" dirty="0" smtClean="0"/>
              <a:t>11</a:t>
            </a:r>
            <a:r>
              <a:rPr lang="en-US" dirty="0"/>
              <a:t>. leisure activity and patient rehabilitation</a:t>
            </a:r>
            <a:endParaRPr lang="sr-Cyrl-RS" dirty="0" smtClean="0"/>
          </a:p>
        </p:txBody>
      </p:sp>
    </p:spTree>
    <p:extLst>
      <p:ext uri="{BB962C8B-B14F-4D97-AF65-F5344CB8AC3E}">
        <p14:creationId xmlns:p14="http://schemas.microsoft.com/office/powerpoint/2010/main" val="32567604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Methods of </a:t>
            </a:r>
            <a:r>
              <a:rPr lang="en-US" b="1" dirty="0" err="1" smtClean="0"/>
              <a:t>organi</a:t>
            </a:r>
            <a:r>
              <a:rPr lang="sr-Latn-RS" b="1" dirty="0" smtClean="0"/>
              <a:t>s</a:t>
            </a:r>
            <a:r>
              <a:rPr lang="en-US" b="1" dirty="0" err="1" smtClean="0"/>
              <a:t>ing</a:t>
            </a:r>
            <a:r>
              <a:rPr lang="en-US" b="1" dirty="0" smtClean="0"/>
              <a:t> </a:t>
            </a:r>
            <a:r>
              <a:rPr lang="sr-Latn-RS" b="1" dirty="0" smtClean="0"/>
              <a:t>health </a:t>
            </a:r>
            <a:r>
              <a:rPr lang="en-US" b="1" dirty="0" smtClean="0"/>
              <a:t>care</a:t>
            </a:r>
            <a:endParaRPr lang="sr-Latn-RS" b="1" dirty="0"/>
          </a:p>
        </p:txBody>
      </p:sp>
      <p:sp>
        <p:nvSpPr>
          <p:cNvPr id="3" name="Content Placeholder 2"/>
          <p:cNvSpPr>
            <a:spLocks noGrp="1"/>
          </p:cNvSpPr>
          <p:nvPr>
            <p:ph idx="1"/>
          </p:nvPr>
        </p:nvSpPr>
        <p:spPr/>
        <p:txBody>
          <a:bodyPr>
            <a:normAutofit/>
          </a:bodyPr>
          <a:lstStyle/>
          <a:p>
            <a:r>
              <a:rPr lang="sr-Cyrl-RS" b="1" dirty="0" smtClean="0"/>
              <a:t>1. </a:t>
            </a:r>
            <a:r>
              <a:rPr lang="sr-Latn-RS" b="1" dirty="0" smtClean="0"/>
              <a:t>functional method</a:t>
            </a:r>
          </a:p>
          <a:p>
            <a:pPr marL="0" indent="0">
              <a:buNone/>
            </a:pPr>
            <a:endParaRPr lang="sr-Cyrl-RS" b="1" dirty="0" smtClean="0"/>
          </a:p>
          <a:p>
            <a:r>
              <a:rPr lang="sr-Cyrl-RS" b="1" dirty="0" smtClean="0"/>
              <a:t>2. </a:t>
            </a:r>
            <a:r>
              <a:rPr lang="sr-Latn-RS" b="1" dirty="0" smtClean="0"/>
              <a:t>team method</a:t>
            </a:r>
          </a:p>
          <a:p>
            <a:pPr marL="0" indent="0">
              <a:buNone/>
            </a:pPr>
            <a:endParaRPr lang="sr-Cyrl-RS" b="1" dirty="0" smtClean="0"/>
          </a:p>
          <a:p>
            <a:r>
              <a:rPr lang="sr-Cyrl-RS" b="1" dirty="0" smtClean="0"/>
              <a:t>3. </a:t>
            </a:r>
            <a:r>
              <a:rPr lang="en-US" b="1" dirty="0"/>
              <a:t>method according to the patient</a:t>
            </a:r>
            <a:endParaRPr lang="sr-Cyrl-RS" b="1" dirty="0"/>
          </a:p>
        </p:txBody>
      </p:sp>
    </p:spTree>
    <p:extLst>
      <p:ext uri="{BB962C8B-B14F-4D97-AF65-F5344CB8AC3E}">
        <p14:creationId xmlns:p14="http://schemas.microsoft.com/office/powerpoint/2010/main" val="41689277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b="1" dirty="0" smtClean="0"/>
              <a:t>Functional </a:t>
            </a:r>
            <a:r>
              <a:rPr lang="sr-Latn-RS" b="1" dirty="0"/>
              <a:t>method</a:t>
            </a:r>
            <a:br>
              <a:rPr lang="sr-Latn-RS" b="1" dirty="0"/>
            </a:br>
            <a:endParaRPr lang="sr-Latn-RS" b="1" dirty="0"/>
          </a:p>
        </p:txBody>
      </p:sp>
      <p:sp>
        <p:nvSpPr>
          <p:cNvPr id="3" name="Content Placeholder 2"/>
          <p:cNvSpPr>
            <a:spLocks noGrp="1"/>
          </p:cNvSpPr>
          <p:nvPr>
            <p:ph idx="1"/>
          </p:nvPr>
        </p:nvSpPr>
        <p:spPr/>
        <p:txBody>
          <a:bodyPr>
            <a:normAutofit/>
          </a:bodyPr>
          <a:lstStyle/>
          <a:p>
            <a:pPr lvl="1"/>
            <a:r>
              <a:rPr lang="en-US" dirty="0"/>
              <a:t>A common method in our hospitals. </a:t>
            </a:r>
            <a:endParaRPr lang="sr-Latn-RS" dirty="0" smtClean="0"/>
          </a:p>
          <a:p>
            <a:pPr lvl="1"/>
            <a:r>
              <a:rPr lang="en-US" dirty="0" smtClean="0"/>
              <a:t>Tasks </a:t>
            </a:r>
            <a:r>
              <a:rPr lang="en-US" dirty="0"/>
              <a:t>of varying complexity are assigned to individuals, taking into account their level of competence, experience and aptitude. </a:t>
            </a:r>
            <a:endParaRPr lang="sr-Latn-RS" dirty="0" smtClean="0"/>
          </a:p>
          <a:p>
            <a:pPr lvl="1"/>
            <a:r>
              <a:rPr lang="en-US" dirty="0" smtClean="0"/>
              <a:t>There </a:t>
            </a:r>
            <a:r>
              <a:rPr lang="en-US" dirty="0"/>
              <a:t>is no overlapping of tasks, savings in funds and equipment are achieved, but there is discontinuity of health care because no participant has a complete picture of the patient's condition</a:t>
            </a:r>
            <a:endParaRPr lang="sr-Cyrl-RS" dirty="0" smtClean="0"/>
          </a:p>
        </p:txBody>
      </p:sp>
    </p:spTree>
    <p:extLst>
      <p:ext uri="{BB962C8B-B14F-4D97-AF65-F5344CB8AC3E}">
        <p14:creationId xmlns:p14="http://schemas.microsoft.com/office/powerpoint/2010/main" val="29332610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b="1" dirty="0" smtClean="0"/>
              <a:t>Team </a:t>
            </a:r>
            <a:r>
              <a:rPr lang="sr-Latn-RS" b="1" dirty="0"/>
              <a:t>method</a:t>
            </a:r>
          </a:p>
        </p:txBody>
      </p:sp>
      <p:sp>
        <p:nvSpPr>
          <p:cNvPr id="3" name="Content Placeholder 2"/>
          <p:cNvSpPr>
            <a:spLocks noGrp="1"/>
          </p:cNvSpPr>
          <p:nvPr>
            <p:ph idx="1"/>
          </p:nvPr>
        </p:nvSpPr>
        <p:spPr/>
        <p:txBody>
          <a:bodyPr>
            <a:normAutofit/>
          </a:bodyPr>
          <a:lstStyle/>
          <a:p>
            <a:pPr lvl="1"/>
            <a:r>
              <a:rPr lang="en-US" dirty="0"/>
              <a:t>A team of health workers takes care of a certain number of patients entrusted to them, whereby team members are entrusted with patients and not with tasks. </a:t>
            </a:r>
            <a:endParaRPr lang="sr-Latn-RS" dirty="0" smtClean="0"/>
          </a:p>
          <a:p>
            <a:pPr lvl="1"/>
            <a:endParaRPr lang="sr-Latn-RS" dirty="0"/>
          </a:p>
          <a:p>
            <a:pPr lvl="1"/>
            <a:r>
              <a:rPr lang="en-US" dirty="0" smtClean="0"/>
              <a:t>The </a:t>
            </a:r>
            <a:r>
              <a:rPr lang="en-US" dirty="0"/>
              <a:t>staff is managed by the head nurse - the team leader. </a:t>
            </a:r>
            <a:endParaRPr lang="sr-Latn-RS" dirty="0" smtClean="0"/>
          </a:p>
          <a:p>
            <a:pPr lvl="1"/>
            <a:endParaRPr lang="sr-Latn-RS" dirty="0" smtClean="0"/>
          </a:p>
          <a:p>
            <a:pPr lvl="1"/>
            <a:r>
              <a:rPr lang="en-US" dirty="0" smtClean="0"/>
              <a:t>The </a:t>
            </a:r>
            <a:r>
              <a:rPr lang="en-US" dirty="0"/>
              <a:t>advantages of this method are in maintaining continuity and communication in the team</a:t>
            </a:r>
            <a:endParaRPr lang="sr-Cyrl-RS" dirty="0" smtClean="0"/>
          </a:p>
        </p:txBody>
      </p:sp>
    </p:spTree>
    <p:extLst>
      <p:ext uri="{BB962C8B-B14F-4D97-AF65-F5344CB8AC3E}">
        <p14:creationId xmlns:p14="http://schemas.microsoft.com/office/powerpoint/2010/main" val="35044664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b="1" dirty="0" smtClean="0"/>
              <a:t>M</a:t>
            </a:r>
            <a:r>
              <a:rPr lang="en-US" b="1" dirty="0" err="1" smtClean="0"/>
              <a:t>ethod</a:t>
            </a:r>
            <a:r>
              <a:rPr lang="en-US" b="1" dirty="0" smtClean="0"/>
              <a:t> </a:t>
            </a:r>
            <a:r>
              <a:rPr lang="en-US" b="1" dirty="0"/>
              <a:t>according to the patient</a:t>
            </a:r>
            <a:endParaRPr lang="sr-Cyrl-RS" b="1" dirty="0"/>
          </a:p>
        </p:txBody>
      </p:sp>
      <p:sp>
        <p:nvSpPr>
          <p:cNvPr id="3" name="Content Placeholder 2"/>
          <p:cNvSpPr>
            <a:spLocks noGrp="1"/>
          </p:cNvSpPr>
          <p:nvPr>
            <p:ph idx="1"/>
          </p:nvPr>
        </p:nvSpPr>
        <p:spPr/>
        <p:txBody>
          <a:bodyPr>
            <a:normAutofit/>
          </a:bodyPr>
          <a:lstStyle/>
          <a:p>
            <a:pPr lvl="1"/>
            <a:endParaRPr lang="sr-Latn-RS" dirty="0" smtClean="0"/>
          </a:p>
          <a:p>
            <a:pPr lvl="1"/>
            <a:r>
              <a:rPr lang="en-US" dirty="0" smtClean="0"/>
              <a:t>The </a:t>
            </a:r>
            <a:r>
              <a:rPr lang="en-US" dirty="0"/>
              <a:t>method of choice nowadays. </a:t>
            </a:r>
            <a:endParaRPr lang="sr-Latn-RS" dirty="0" smtClean="0"/>
          </a:p>
          <a:p>
            <a:pPr lvl="1"/>
            <a:endParaRPr lang="sr-Latn-RS" dirty="0" smtClean="0"/>
          </a:p>
          <a:p>
            <a:pPr lvl="1"/>
            <a:r>
              <a:rPr lang="sr-Latn-RS" dirty="0" smtClean="0"/>
              <a:t>Healthy wworkers</a:t>
            </a:r>
            <a:r>
              <a:rPr lang="en-US" dirty="0" smtClean="0"/>
              <a:t>, </a:t>
            </a:r>
            <a:r>
              <a:rPr lang="en-US" dirty="0"/>
              <a:t>alone or with assistance, cares for one or a group of patients during the entire hospital stay</a:t>
            </a:r>
            <a:endParaRPr lang="sr-Cyrl-RS" dirty="0" smtClean="0"/>
          </a:p>
        </p:txBody>
      </p:sp>
    </p:spTree>
    <p:extLst>
      <p:ext uri="{BB962C8B-B14F-4D97-AF65-F5344CB8AC3E}">
        <p14:creationId xmlns:p14="http://schemas.microsoft.com/office/powerpoint/2010/main" val="9263302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Progressive care</a:t>
            </a:r>
            <a:endParaRPr lang="sr-Latn-RS" b="1" dirty="0"/>
          </a:p>
        </p:txBody>
      </p:sp>
      <p:sp>
        <p:nvSpPr>
          <p:cNvPr id="3" name="Content Placeholder 2"/>
          <p:cNvSpPr>
            <a:spLocks noGrp="1"/>
          </p:cNvSpPr>
          <p:nvPr>
            <p:ph idx="1"/>
          </p:nvPr>
        </p:nvSpPr>
        <p:spPr/>
        <p:txBody>
          <a:bodyPr>
            <a:normAutofit/>
          </a:bodyPr>
          <a:lstStyle/>
          <a:p>
            <a:r>
              <a:rPr lang="en-US" dirty="0"/>
              <a:t>It represents a hospital organization system in which the structure of patient units is based on the degree of severity of the condition and risk to the patient's life and on the intensity of their needs for treatment and </a:t>
            </a:r>
            <a:r>
              <a:rPr lang="en-US" dirty="0" smtClean="0"/>
              <a:t>care</a:t>
            </a:r>
            <a:endParaRPr lang="sr-Latn-RS" dirty="0" smtClean="0"/>
          </a:p>
          <a:p>
            <a:endParaRPr lang="sr-Latn-RS" dirty="0" smtClean="0"/>
          </a:p>
          <a:p>
            <a:r>
              <a:rPr lang="en-US" dirty="0" smtClean="0"/>
              <a:t>A </a:t>
            </a:r>
            <a:r>
              <a:rPr lang="en-US" dirty="0"/>
              <a:t>flexible organizational system that creates opportunities for providing basic levels of care with maximum adaptation to the needs of the </a:t>
            </a:r>
            <a:r>
              <a:rPr lang="en-US" dirty="0" smtClean="0"/>
              <a:t>patient</a:t>
            </a:r>
            <a:endParaRPr lang="sr-Latn-RS" dirty="0" smtClean="0"/>
          </a:p>
          <a:p>
            <a:endParaRPr lang="sr-Latn-RS" dirty="0" smtClean="0"/>
          </a:p>
          <a:p>
            <a:r>
              <a:rPr lang="en-US" dirty="0" smtClean="0"/>
              <a:t>The </a:t>
            </a:r>
            <a:r>
              <a:rPr lang="en-US" dirty="0"/>
              <a:t>concept of progressive care originates from the USA, where it began to be implemented in 1956. </a:t>
            </a:r>
            <a:endParaRPr lang="sr-Latn-RS" dirty="0" smtClean="0"/>
          </a:p>
        </p:txBody>
      </p:sp>
    </p:spTree>
    <p:extLst>
      <p:ext uri="{BB962C8B-B14F-4D97-AF65-F5344CB8AC3E}">
        <p14:creationId xmlns:p14="http://schemas.microsoft.com/office/powerpoint/2010/main" val="28990525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Progressive care</a:t>
            </a:r>
            <a:endParaRPr lang="sr-Latn-RS" b="1" dirty="0"/>
          </a:p>
        </p:txBody>
      </p:sp>
      <p:sp>
        <p:nvSpPr>
          <p:cNvPr id="3" name="Content Placeholder 2"/>
          <p:cNvSpPr>
            <a:spLocks noGrp="1"/>
          </p:cNvSpPr>
          <p:nvPr>
            <p:ph idx="1"/>
          </p:nvPr>
        </p:nvSpPr>
        <p:spPr/>
        <p:txBody>
          <a:bodyPr>
            <a:normAutofit/>
          </a:bodyPr>
          <a:lstStyle/>
          <a:p>
            <a:r>
              <a:rPr lang="en-US" dirty="0" smtClean="0"/>
              <a:t>It </a:t>
            </a:r>
            <a:r>
              <a:rPr lang="en-US" dirty="0"/>
              <a:t>is based on the principles</a:t>
            </a:r>
            <a:r>
              <a:rPr lang="en-US" dirty="0" smtClean="0"/>
              <a:t>:</a:t>
            </a:r>
            <a:endParaRPr lang="sr-Latn-RS" dirty="0" smtClean="0"/>
          </a:p>
          <a:p>
            <a:pPr marL="741363">
              <a:buAutoNum type="arabicPeriod"/>
            </a:pPr>
            <a:endParaRPr lang="sr-Latn-RS" dirty="0" smtClean="0"/>
          </a:p>
          <a:p>
            <a:pPr marL="741363">
              <a:buAutoNum type="arabicPeriod"/>
            </a:pPr>
            <a:r>
              <a:rPr lang="en-US" dirty="0" smtClean="0"/>
              <a:t>classifying </a:t>
            </a:r>
            <a:r>
              <a:rPr lang="en-US" dirty="0"/>
              <a:t>patients into groups according to the level of care </a:t>
            </a:r>
            <a:r>
              <a:rPr lang="en-US" dirty="0" smtClean="0"/>
              <a:t>required</a:t>
            </a:r>
            <a:endParaRPr lang="sr-Latn-RS" dirty="0" smtClean="0"/>
          </a:p>
          <a:p>
            <a:pPr marL="741363">
              <a:buAutoNum type="arabicPeriod"/>
            </a:pPr>
            <a:endParaRPr lang="sr-Latn-RS" dirty="0" smtClean="0"/>
          </a:p>
          <a:p>
            <a:pPr marL="741363">
              <a:buAutoNum type="arabicPeriod"/>
            </a:pPr>
            <a:r>
              <a:rPr lang="en-US" dirty="0" smtClean="0"/>
              <a:t>application </a:t>
            </a:r>
            <a:r>
              <a:rPr lang="en-US" dirty="0"/>
              <a:t>of appropriate medical procedures and </a:t>
            </a:r>
            <a:r>
              <a:rPr lang="en-US" dirty="0" smtClean="0"/>
              <a:t>equipment</a:t>
            </a:r>
            <a:endParaRPr lang="sr-Latn-RS" dirty="0" smtClean="0"/>
          </a:p>
          <a:p>
            <a:pPr marL="741363">
              <a:buAutoNum type="arabicPeriod"/>
            </a:pPr>
            <a:endParaRPr lang="sr-Latn-RS" dirty="0"/>
          </a:p>
          <a:p>
            <a:pPr marL="741363">
              <a:buAutoNum type="arabicPeriod"/>
            </a:pPr>
            <a:r>
              <a:rPr lang="en-US" dirty="0" smtClean="0"/>
              <a:t>application </a:t>
            </a:r>
            <a:r>
              <a:rPr lang="en-US" dirty="0"/>
              <a:t>of the work of professional staff according to training and work experience</a:t>
            </a:r>
            <a:endParaRPr lang="sr-Cyrl-RS" dirty="0" smtClean="0"/>
          </a:p>
        </p:txBody>
      </p:sp>
    </p:spTree>
    <p:extLst>
      <p:ext uri="{BB962C8B-B14F-4D97-AF65-F5344CB8AC3E}">
        <p14:creationId xmlns:p14="http://schemas.microsoft.com/office/powerpoint/2010/main" val="3536287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Progressive care</a:t>
            </a:r>
            <a:endParaRPr lang="sr-Latn-RS" b="1" dirty="0"/>
          </a:p>
        </p:txBody>
      </p:sp>
      <p:sp>
        <p:nvSpPr>
          <p:cNvPr id="3" name="Content Placeholder 2"/>
          <p:cNvSpPr>
            <a:spLocks noGrp="1"/>
          </p:cNvSpPr>
          <p:nvPr>
            <p:ph idx="1"/>
          </p:nvPr>
        </p:nvSpPr>
        <p:spPr/>
        <p:txBody>
          <a:bodyPr>
            <a:normAutofit/>
          </a:bodyPr>
          <a:lstStyle/>
          <a:p>
            <a:r>
              <a:rPr lang="en-US" dirty="0"/>
              <a:t>Within standardized progressive care, there are the following levels of health care</a:t>
            </a:r>
            <a:r>
              <a:rPr lang="en-US" dirty="0" smtClean="0"/>
              <a:t>:</a:t>
            </a:r>
            <a:endParaRPr lang="sr-Latn-RS" dirty="0" smtClean="0"/>
          </a:p>
          <a:p>
            <a:pPr marL="800100" lvl="1" indent="-342900">
              <a:buAutoNum type="arabicPeriod"/>
            </a:pPr>
            <a:r>
              <a:rPr lang="en-US" b="1" dirty="0" smtClean="0"/>
              <a:t>general care</a:t>
            </a:r>
            <a:endParaRPr lang="sr-Latn-RS" b="1" dirty="0" smtClean="0"/>
          </a:p>
          <a:p>
            <a:pPr marL="800100" lvl="1" indent="-342900">
              <a:buAutoNum type="arabicPeriod"/>
            </a:pPr>
            <a:r>
              <a:rPr lang="en-US" b="1" dirty="0" smtClean="0"/>
              <a:t>semi-intensive care</a:t>
            </a:r>
            <a:endParaRPr lang="sr-Latn-RS" b="1" dirty="0" smtClean="0"/>
          </a:p>
          <a:p>
            <a:pPr marL="800100" lvl="1" indent="-342900">
              <a:buAutoNum type="arabicPeriod"/>
            </a:pPr>
            <a:r>
              <a:rPr lang="en-US" b="1" dirty="0" smtClean="0"/>
              <a:t>intensive care</a:t>
            </a:r>
            <a:endParaRPr lang="sr-Latn-RS" b="1" dirty="0" smtClean="0"/>
          </a:p>
          <a:p>
            <a:pPr marL="800100" lvl="1" indent="-342900">
              <a:buAutoNum type="arabicPeriod"/>
            </a:pPr>
            <a:r>
              <a:rPr lang="en-US" b="1" dirty="0" smtClean="0"/>
              <a:t>special </a:t>
            </a:r>
            <a:r>
              <a:rPr lang="en-US" b="1" dirty="0"/>
              <a:t>intensive care </a:t>
            </a:r>
          </a:p>
          <a:p>
            <a:pPr marL="800100" lvl="1" indent="-342900">
              <a:buAutoNum type="arabicPeriod"/>
            </a:pPr>
            <a:r>
              <a:rPr lang="en-US" b="1" smtClean="0"/>
              <a:t>special care</a:t>
            </a:r>
            <a:endParaRPr lang="sr-Cyrl-RS" b="1" dirty="0" smtClean="0"/>
          </a:p>
        </p:txBody>
      </p:sp>
    </p:spTree>
    <p:extLst>
      <p:ext uri="{BB962C8B-B14F-4D97-AF65-F5344CB8AC3E}">
        <p14:creationId xmlns:p14="http://schemas.microsoft.com/office/powerpoint/2010/main" val="3478178691"/>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3028</TotalTime>
  <Words>1584</Words>
  <Application>Microsoft Office PowerPoint</Application>
  <PresentationFormat>Widescreen</PresentationFormat>
  <Paragraphs>169</Paragraphs>
  <Slides>27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27</vt:i4>
      </vt:variant>
    </vt:vector>
  </HeadingPairs>
  <TitlesOfParts>
    <vt:vector size="32" baseType="lpstr">
      <vt:lpstr>Arial</vt:lpstr>
      <vt:lpstr>Century Gothic</vt:lpstr>
      <vt:lpstr>Palatino Linotype</vt:lpstr>
      <vt:lpstr>Wingdings 3</vt:lpstr>
      <vt:lpstr>Wisp</vt:lpstr>
      <vt:lpstr>UNIVERSITY OF KRAGUJEVAC FACULTY OF MEDICAL SCIENCES    INTRODUCTION TO CLINICAL PRACTICE   The type and organisation of medical care</vt:lpstr>
      <vt:lpstr>Health care</vt:lpstr>
      <vt:lpstr>Methods of organising health care</vt:lpstr>
      <vt:lpstr>Functional method </vt:lpstr>
      <vt:lpstr>Team method</vt:lpstr>
      <vt:lpstr>Method according to the patient</vt:lpstr>
      <vt:lpstr>Progressive care</vt:lpstr>
      <vt:lpstr>Progressive care</vt:lpstr>
      <vt:lpstr>Progressive care</vt:lpstr>
      <vt:lpstr>General care and self-care</vt:lpstr>
      <vt:lpstr>General care and self-care</vt:lpstr>
      <vt:lpstr>General care and self-care</vt:lpstr>
      <vt:lpstr>Semi-intensive care</vt:lpstr>
      <vt:lpstr>Intensive care</vt:lpstr>
      <vt:lpstr>Intensive care</vt:lpstr>
      <vt:lpstr>Intensive care</vt:lpstr>
      <vt:lpstr>Intensive care</vt:lpstr>
      <vt:lpstr>Intensive care</vt:lpstr>
      <vt:lpstr>Intensive care</vt:lpstr>
      <vt:lpstr>Special intensive care</vt:lpstr>
      <vt:lpstr>Special care</vt:lpstr>
      <vt:lpstr>Palliative care</vt:lpstr>
      <vt:lpstr>Medical home care</vt:lpstr>
      <vt:lpstr>Medical home care</vt:lpstr>
      <vt:lpstr>Daily needs of patients</vt:lpstr>
      <vt:lpstr>Daily needs of patients</vt:lpstr>
      <vt:lpstr>Daily needs of patients</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Излучевине болесника</dc:title>
  <dc:creator>Vojislav</dc:creator>
  <cp:lastModifiedBy>Rada Vucic</cp:lastModifiedBy>
  <cp:revision>125</cp:revision>
  <dcterms:created xsi:type="dcterms:W3CDTF">2020-01-18T11:45:50Z</dcterms:created>
  <dcterms:modified xsi:type="dcterms:W3CDTF">2023-09-14T13:41:54Z</dcterms:modified>
</cp:coreProperties>
</file>